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35" r:id="rId2"/>
    <p:sldId id="357" r:id="rId3"/>
    <p:sldId id="343" r:id="rId4"/>
    <p:sldId id="344" r:id="rId5"/>
    <p:sldId id="345" r:id="rId6"/>
    <p:sldId id="346" r:id="rId7"/>
    <p:sldId id="347" r:id="rId8"/>
    <p:sldId id="348" r:id="rId9"/>
    <p:sldId id="349" r:id="rId10"/>
    <p:sldId id="350" r:id="rId11"/>
    <p:sldId id="351" r:id="rId12"/>
    <p:sldId id="352" r:id="rId13"/>
    <p:sldId id="353" r:id="rId14"/>
    <p:sldId id="354" r:id="rId15"/>
    <p:sldId id="358" r:id="rId16"/>
    <p:sldId id="356" r:id="rId17"/>
    <p:sldId id="342" r:id="rId18"/>
  </p:sldIdLst>
  <p:sldSz cx="9144000" cy="6858000" type="screen4x3"/>
  <p:notesSz cx="6858000" cy="9144000"/>
  <p:custDataLst>
    <p:tags r:id="rId20"/>
  </p:custDataLst>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FF9933"/>
    <a:srgbClr val="005DAA"/>
    <a:srgbClr val="5DAA00"/>
    <a:srgbClr val="4FAFFF"/>
    <a:srgbClr val="0099FF"/>
    <a:srgbClr val="CCECFF"/>
    <a:srgbClr val="99CCFF"/>
    <a:srgbClr val="66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49" autoAdjust="0"/>
    <p:restoredTop sz="98377" autoAdjust="0"/>
  </p:normalViewPr>
  <p:slideViewPr>
    <p:cSldViewPr>
      <p:cViewPr>
        <p:scale>
          <a:sx n="80" d="100"/>
          <a:sy n="80" d="100"/>
        </p:scale>
        <p:origin x="-876" y="-516"/>
      </p:cViewPr>
      <p:guideLst>
        <p:guide orient="horz" pos="2160"/>
        <p:guide pos="2880"/>
      </p:guideLst>
    </p:cSldViewPr>
  </p:slideViewPr>
  <p:outlineViewPr>
    <p:cViewPr>
      <p:scale>
        <a:sx n="33" d="100"/>
        <a:sy n="33" d="100"/>
      </p:scale>
      <p:origin x="0" y="291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259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59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59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1259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0CE08E52-A2B6-428B-B7C0-C297EEFE535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p>
            <a:fld id="{12416797-A44A-4888-93BB-67772C850DE3}" type="slidenum">
              <a:rPr lang="en-US" smtClean="0"/>
              <a:pPr/>
              <a:t>1</a:t>
            </a:fld>
            <a:endParaRPr lang="en-US" smtClean="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Rectangle 85"/>
          <p:cNvSpPr>
            <a:spLocks noChangeArrowheads="1"/>
          </p:cNvSpPr>
          <p:nvPr/>
        </p:nvSpPr>
        <p:spPr bwMode="auto">
          <a:xfrm>
            <a:off x="4456431" y="6659563"/>
            <a:ext cx="229550" cy="200055"/>
          </a:xfrm>
          <a:prstGeom prst="rect">
            <a:avLst/>
          </a:prstGeom>
          <a:noFill/>
          <a:ln w="9525">
            <a:noFill/>
            <a:miter lim="800000"/>
            <a:headEnd/>
            <a:tailEnd/>
          </a:ln>
          <a:effectLst/>
        </p:spPr>
        <p:txBody>
          <a:bodyPr wrap="none">
            <a:spAutoFit/>
          </a:bodyPr>
          <a:lstStyle/>
          <a:p>
            <a:pPr algn="ctr">
              <a:defRPr/>
            </a:pPr>
            <a:r>
              <a:rPr lang="en-US" sz="700" dirty="0" smtClean="0">
                <a:solidFill>
                  <a:srgbClr val="ED1A2D"/>
                </a:solidFill>
                <a:latin typeface="Arial Narrow" pitchFamily="34" charset="0"/>
              </a:rPr>
              <a:t>I</a:t>
            </a:r>
            <a:r>
              <a:rPr lang="en-US" sz="700" dirty="0">
                <a:solidFill>
                  <a:srgbClr val="ED1A2D"/>
                </a:solidFill>
                <a:latin typeface="Arial Narrow" pitchFamily="34" charset="0"/>
              </a:rPr>
              <a:t>)</a:t>
            </a:r>
          </a:p>
        </p:txBody>
      </p:sp>
      <p:pic>
        <p:nvPicPr>
          <p:cNvPr id="3" name="Picture 86" descr="noc_logo blue"/>
          <p:cNvPicPr>
            <a:picLocks noChangeAspect="1" noChangeArrowheads="1"/>
          </p:cNvPicPr>
          <p:nvPr/>
        </p:nvPicPr>
        <p:blipFill>
          <a:blip r:embed="rId3" cstate="print"/>
          <a:srcRect/>
          <a:stretch>
            <a:fillRect/>
          </a:stretch>
        </p:blipFill>
        <p:spPr bwMode="auto">
          <a:xfrm>
            <a:off x="4876800" y="762000"/>
            <a:ext cx="3657600" cy="639763"/>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76200"/>
            <a:ext cx="207645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76200"/>
            <a:ext cx="607695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4"/>
          <p:cNvSpPr>
            <a:spLocks noGrp="1" noChangeArrowheads="1"/>
          </p:cNvSpPr>
          <p:nvPr>
            <p:ph type="dt" sz="half" idx="11"/>
          </p:nvPr>
        </p:nvSpPr>
        <p:spPr/>
        <p:txBody>
          <a:bodyPr/>
          <a:lstStyle>
            <a:lvl1pPr>
              <a:defRPr/>
            </a:lvl1pPr>
          </a:lstStyle>
          <a:p>
            <a:pPr>
              <a:defRPr/>
            </a:pPr>
            <a:endParaRPr lang="en-US"/>
          </a:p>
        </p:txBody>
      </p:sp>
      <p:sp>
        <p:nvSpPr>
          <p:cNvPr id="6" name="Rectangle 89"/>
          <p:cNvSpPr>
            <a:spLocks noGrp="1" noChangeArrowheads="1"/>
          </p:cNvSpPr>
          <p:nvPr>
            <p:ph type="sldNum" sz="quarter" idx="12"/>
          </p:nvPr>
        </p:nvSpPr>
        <p:spPr/>
        <p:txBody>
          <a:bodyPr/>
          <a:lstStyle>
            <a:lvl1pPr>
              <a:defRPr/>
            </a:lvl1pPr>
          </a:lstStyle>
          <a:p>
            <a:pPr>
              <a:defRPr/>
            </a:pPr>
            <a:fld id="{4701CC4C-3A86-4AA0-8EA7-5FEE522F3FD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4"/>
          <p:cNvSpPr>
            <a:spLocks noGrp="1" noChangeArrowheads="1"/>
          </p:cNvSpPr>
          <p:nvPr>
            <p:ph type="dt" sz="half" idx="11"/>
          </p:nvPr>
        </p:nvSpPr>
        <p:spPr/>
        <p:txBody>
          <a:bodyPr/>
          <a:lstStyle>
            <a:lvl1pPr>
              <a:defRPr/>
            </a:lvl1pPr>
          </a:lstStyle>
          <a:p>
            <a:pPr>
              <a:defRPr/>
            </a:pPr>
            <a:endParaRPr lang="en-US"/>
          </a:p>
        </p:txBody>
      </p:sp>
      <p:sp>
        <p:nvSpPr>
          <p:cNvPr id="6" name="Rectangle 89"/>
          <p:cNvSpPr>
            <a:spLocks noGrp="1" noChangeArrowheads="1"/>
          </p:cNvSpPr>
          <p:nvPr>
            <p:ph type="sldNum" sz="quarter" idx="12"/>
          </p:nvPr>
        </p:nvSpPr>
        <p:spPr/>
        <p:txBody>
          <a:bodyPr/>
          <a:lstStyle>
            <a:lvl1pPr>
              <a:defRPr/>
            </a:lvl1pPr>
          </a:lstStyle>
          <a:p>
            <a:pPr>
              <a:defRPr/>
            </a:pPr>
            <a:fld id="{6FF303CE-353E-45D6-8290-9D62C8AD197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4"/>
          <p:cNvSpPr>
            <a:spLocks noGrp="1" noChangeArrowheads="1"/>
          </p:cNvSpPr>
          <p:nvPr>
            <p:ph type="dt" sz="half" idx="11"/>
          </p:nvPr>
        </p:nvSpPr>
        <p:spPr/>
        <p:txBody>
          <a:bodyPr/>
          <a:lstStyle>
            <a:lvl1pPr>
              <a:defRPr/>
            </a:lvl1pPr>
          </a:lstStyle>
          <a:p>
            <a:pPr>
              <a:defRPr/>
            </a:pPr>
            <a:endParaRPr lang="en-US"/>
          </a:p>
        </p:txBody>
      </p:sp>
      <p:sp>
        <p:nvSpPr>
          <p:cNvPr id="6" name="Rectangle 89"/>
          <p:cNvSpPr>
            <a:spLocks noGrp="1" noChangeArrowheads="1"/>
          </p:cNvSpPr>
          <p:nvPr>
            <p:ph type="sldNum" sz="quarter" idx="12"/>
          </p:nvPr>
        </p:nvSpPr>
        <p:spPr/>
        <p:txBody>
          <a:bodyPr/>
          <a:lstStyle>
            <a:lvl1pPr>
              <a:defRPr/>
            </a:lvl1pPr>
          </a:lstStyle>
          <a:p>
            <a:pPr>
              <a:defRPr/>
            </a:pPr>
            <a:fld id="{9405DA04-06D8-4A42-97D6-57FA723626B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524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524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4"/>
          <p:cNvSpPr>
            <a:spLocks noGrp="1" noChangeArrowheads="1"/>
          </p:cNvSpPr>
          <p:nvPr>
            <p:ph type="dt" sz="half" idx="11"/>
          </p:nvPr>
        </p:nvSpPr>
        <p:spPr/>
        <p:txBody>
          <a:bodyPr/>
          <a:lstStyle>
            <a:lvl1pPr>
              <a:defRPr/>
            </a:lvl1pPr>
          </a:lstStyle>
          <a:p>
            <a:pPr>
              <a:defRPr/>
            </a:pPr>
            <a:endParaRPr lang="en-US"/>
          </a:p>
        </p:txBody>
      </p:sp>
      <p:sp>
        <p:nvSpPr>
          <p:cNvPr id="7" name="Rectangle 89"/>
          <p:cNvSpPr>
            <a:spLocks noGrp="1" noChangeArrowheads="1"/>
          </p:cNvSpPr>
          <p:nvPr>
            <p:ph type="sldNum" sz="quarter" idx="12"/>
          </p:nvPr>
        </p:nvSpPr>
        <p:spPr/>
        <p:txBody>
          <a:bodyPr/>
          <a:lstStyle>
            <a:lvl1pPr>
              <a:defRPr/>
            </a:lvl1pPr>
          </a:lstStyle>
          <a:p>
            <a:pPr>
              <a:defRPr/>
            </a:pPr>
            <a:fld id="{477D0582-AD61-4677-93ED-5559BDCDBB9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4"/>
          <p:cNvSpPr>
            <a:spLocks noGrp="1" noChangeArrowheads="1"/>
          </p:cNvSpPr>
          <p:nvPr>
            <p:ph type="dt" sz="half" idx="11"/>
          </p:nvPr>
        </p:nvSpPr>
        <p:spPr/>
        <p:txBody>
          <a:bodyPr/>
          <a:lstStyle>
            <a:lvl1pPr>
              <a:defRPr/>
            </a:lvl1pPr>
          </a:lstStyle>
          <a:p>
            <a:pPr>
              <a:defRPr/>
            </a:pPr>
            <a:endParaRPr lang="en-US"/>
          </a:p>
        </p:txBody>
      </p:sp>
      <p:sp>
        <p:nvSpPr>
          <p:cNvPr id="9" name="Rectangle 89"/>
          <p:cNvSpPr>
            <a:spLocks noGrp="1" noChangeArrowheads="1"/>
          </p:cNvSpPr>
          <p:nvPr>
            <p:ph type="sldNum" sz="quarter" idx="12"/>
          </p:nvPr>
        </p:nvSpPr>
        <p:spPr/>
        <p:txBody>
          <a:bodyPr/>
          <a:lstStyle>
            <a:lvl1pPr>
              <a:defRPr/>
            </a:lvl1pPr>
          </a:lstStyle>
          <a:p>
            <a:pPr>
              <a:defRPr/>
            </a:pPr>
            <a:fld id="{96C969AF-9197-410D-9AF0-D6327F398EE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4"/>
          <p:cNvSpPr>
            <a:spLocks noGrp="1" noChangeArrowheads="1"/>
          </p:cNvSpPr>
          <p:nvPr>
            <p:ph type="dt" sz="half" idx="11"/>
          </p:nvPr>
        </p:nvSpPr>
        <p:spPr/>
        <p:txBody>
          <a:bodyPr/>
          <a:lstStyle>
            <a:lvl1pPr>
              <a:defRPr/>
            </a:lvl1pPr>
          </a:lstStyle>
          <a:p>
            <a:pPr>
              <a:defRPr/>
            </a:pPr>
            <a:endParaRPr lang="en-US"/>
          </a:p>
        </p:txBody>
      </p:sp>
      <p:sp>
        <p:nvSpPr>
          <p:cNvPr id="4" name="Rectangle 89"/>
          <p:cNvSpPr>
            <a:spLocks noGrp="1" noChangeArrowheads="1"/>
          </p:cNvSpPr>
          <p:nvPr>
            <p:ph type="sldNum" sz="quarter" idx="12"/>
          </p:nvPr>
        </p:nvSpPr>
        <p:spPr/>
        <p:txBody>
          <a:bodyPr/>
          <a:lstStyle>
            <a:lvl1pPr>
              <a:defRPr/>
            </a:lvl1pPr>
          </a:lstStyle>
          <a:p>
            <a:pPr>
              <a:defRPr/>
            </a:pPr>
            <a:fld id="{77F5EE9E-20C8-4151-8BAB-0F026CEDCB2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4"/>
          <p:cNvSpPr>
            <a:spLocks noGrp="1" noChangeArrowheads="1"/>
          </p:cNvSpPr>
          <p:nvPr>
            <p:ph type="dt" sz="half" idx="11"/>
          </p:nvPr>
        </p:nvSpPr>
        <p:spPr/>
        <p:txBody>
          <a:bodyPr/>
          <a:lstStyle>
            <a:lvl1pPr>
              <a:defRPr/>
            </a:lvl1pPr>
          </a:lstStyle>
          <a:p>
            <a:pPr>
              <a:defRPr/>
            </a:pPr>
            <a:endParaRPr lang="en-US"/>
          </a:p>
        </p:txBody>
      </p:sp>
      <p:sp>
        <p:nvSpPr>
          <p:cNvPr id="7" name="Rectangle 89"/>
          <p:cNvSpPr>
            <a:spLocks noGrp="1" noChangeArrowheads="1"/>
          </p:cNvSpPr>
          <p:nvPr>
            <p:ph type="sldNum" sz="quarter" idx="12"/>
          </p:nvPr>
        </p:nvSpPr>
        <p:spPr/>
        <p:txBody>
          <a:bodyPr/>
          <a:lstStyle>
            <a:lvl1pPr>
              <a:defRPr/>
            </a:lvl1pPr>
          </a:lstStyle>
          <a:p>
            <a:pPr>
              <a:defRPr/>
            </a:pPr>
            <a:fld id="{FCDCB272-AC8D-46BF-9228-6212398F56B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4"/>
          <p:cNvSpPr>
            <a:spLocks noGrp="1" noChangeArrowheads="1"/>
          </p:cNvSpPr>
          <p:nvPr>
            <p:ph type="dt" sz="half" idx="11"/>
          </p:nvPr>
        </p:nvSpPr>
        <p:spPr/>
        <p:txBody>
          <a:bodyPr/>
          <a:lstStyle>
            <a:lvl1pPr>
              <a:defRPr/>
            </a:lvl1pPr>
          </a:lstStyle>
          <a:p>
            <a:pPr>
              <a:defRPr/>
            </a:pPr>
            <a:endParaRPr lang="en-US"/>
          </a:p>
        </p:txBody>
      </p:sp>
      <p:sp>
        <p:nvSpPr>
          <p:cNvPr id="7" name="Rectangle 89"/>
          <p:cNvSpPr>
            <a:spLocks noGrp="1" noChangeArrowheads="1"/>
          </p:cNvSpPr>
          <p:nvPr>
            <p:ph type="sldNum" sz="quarter" idx="12"/>
          </p:nvPr>
        </p:nvSpPr>
        <p:spPr/>
        <p:txBody>
          <a:bodyPr/>
          <a:lstStyle>
            <a:lvl1pPr>
              <a:defRPr/>
            </a:lvl1pPr>
          </a:lstStyle>
          <a:p>
            <a:pPr>
              <a:defRPr/>
            </a:pPr>
            <a:fld id="{829504FD-AEAE-45C4-90C0-AEFA1F0F75E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4"/>
          <p:cNvSpPr>
            <a:spLocks noGrp="1" noChangeArrowheads="1"/>
          </p:cNvSpPr>
          <p:nvPr>
            <p:ph type="dt" sz="half" idx="11"/>
          </p:nvPr>
        </p:nvSpPr>
        <p:spPr/>
        <p:txBody>
          <a:bodyPr/>
          <a:lstStyle>
            <a:lvl1pPr>
              <a:defRPr/>
            </a:lvl1pPr>
          </a:lstStyle>
          <a:p>
            <a:pPr>
              <a:defRPr/>
            </a:pPr>
            <a:endParaRPr lang="en-US"/>
          </a:p>
        </p:txBody>
      </p:sp>
      <p:sp>
        <p:nvSpPr>
          <p:cNvPr id="6" name="Rectangle 89"/>
          <p:cNvSpPr>
            <a:spLocks noGrp="1" noChangeArrowheads="1"/>
          </p:cNvSpPr>
          <p:nvPr>
            <p:ph type="sldNum" sz="quarter" idx="12"/>
          </p:nvPr>
        </p:nvSpPr>
        <p:spPr/>
        <p:txBody>
          <a:bodyPr/>
          <a:lstStyle>
            <a:lvl1pPr>
              <a:defRPr/>
            </a:lvl1pPr>
          </a:lstStyle>
          <a:p>
            <a:pPr>
              <a:defRPr/>
            </a:pPr>
            <a:fld id="{E4EED0E8-C63B-4F50-AD05-C1B72212BB2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8" descr="noc_logo"/>
          <p:cNvPicPr>
            <a:picLocks noChangeAspect="1" noChangeArrowheads="1"/>
          </p:cNvPicPr>
          <p:nvPr/>
        </p:nvPicPr>
        <p:blipFill>
          <a:blip r:embed="rId12" cstate="print"/>
          <a:srcRect b="8257"/>
          <a:stretch>
            <a:fillRect/>
          </a:stretch>
        </p:blipFill>
        <p:spPr bwMode="auto">
          <a:xfrm>
            <a:off x="7032625" y="282575"/>
            <a:ext cx="1984375" cy="469900"/>
          </a:xfrm>
          <a:prstGeom prst="rect">
            <a:avLst/>
          </a:prstGeom>
          <a:noFill/>
          <a:ln w="9525">
            <a:noFill/>
            <a:miter lim="800000"/>
            <a:headEnd/>
            <a:tailEnd/>
          </a:ln>
        </p:spPr>
      </p:pic>
      <p:sp>
        <p:nvSpPr>
          <p:cNvPr id="1028" name="Rectangle 2"/>
          <p:cNvSpPr>
            <a:spLocks noGrp="1" noChangeArrowheads="1"/>
          </p:cNvSpPr>
          <p:nvPr>
            <p:ph type="title"/>
          </p:nvPr>
        </p:nvSpPr>
        <p:spPr bwMode="auto">
          <a:xfrm>
            <a:off x="228600" y="76200"/>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304800" y="15240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09600" y="6661150"/>
            <a:ext cx="1828800" cy="1524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defRPr sz="800">
                <a:latin typeface="Arial Narrow" pitchFamily="34" charset="0"/>
              </a:defRPr>
            </a:lvl1pPr>
          </a:lstStyle>
          <a:p>
            <a:pPr>
              <a:defRPr/>
            </a:pPr>
            <a:endParaRPr lang="en-US"/>
          </a:p>
        </p:txBody>
      </p:sp>
      <p:sp>
        <p:nvSpPr>
          <p:cNvPr id="3" name="Rectangle 4"/>
          <p:cNvSpPr>
            <a:spLocks noGrp="1" noChangeArrowheads="1"/>
          </p:cNvSpPr>
          <p:nvPr>
            <p:ph type="dt" sz="half" idx="2"/>
          </p:nvPr>
        </p:nvSpPr>
        <p:spPr bwMode="auto">
          <a:xfrm>
            <a:off x="609600" y="6661150"/>
            <a:ext cx="1828800" cy="15240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lvl1pPr>
              <a:defRPr sz="800">
                <a:latin typeface="Arial Narrow" pitchFamily="34" charset="0"/>
              </a:defRPr>
            </a:lvl1pPr>
          </a:lstStyle>
          <a:p>
            <a:pPr>
              <a:defRPr/>
            </a:pPr>
            <a:endParaRPr lang="en-US"/>
          </a:p>
        </p:txBody>
      </p:sp>
      <p:sp>
        <p:nvSpPr>
          <p:cNvPr id="1108" name="Rectangle 84"/>
          <p:cNvSpPr>
            <a:spLocks noChangeArrowheads="1"/>
          </p:cNvSpPr>
          <p:nvPr/>
        </p:nvSpPr>
        <p:spPr bwMode="auto">
          <a:xfrm>
            <a:off x="0" y="990600"/>
            <a:ext cx="9144000" cy="76200"/>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1113" name="Rectangle 89"/>
          <p:cNvSpPr>
            <a:spLocks noGrp="1" noChangeArrowheads="1"/>
          </p:cNvSpPr>
          <p:nvPr>
            <p:ph type="sldNum" sz="quarter" idx="4"/>
          </p:nvPr>
        </p:nvSpPr>
        <p:spPr bwMode="auto">
          <a:xfrm>
            <a:off x="0" y="6477000"/>
            <a:ext cx="457200" cy="381000"/>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lvl1pPr algn="ctr">
              <a:defRPr sz="1300">
                <a:solidFill>
                  <a:srgbClr val="000000"/>
                </a:solidFill>
                <a:latin typeface="Arial" charset="0"/>
              </a:defRPr>
            </a:lvl1pPr>
          </a:lstStyle>
          <a:p>
            <a:pPr>
              <a:defRPr/>
            </a:pPr>
            <a:fld id="{6B3C1136-D7DF-498D-9527-29E507C9364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sldNum="0" hdr="0" dt="0"/>
  <p:txStyles>
    <p:titleStyle>
      <a:lvl1pPr algn="l" rtl="0" eaLnBrk="0" fontAlgn="base" hangingPunct="0">
        <a:spcBef>
          <a:spcPct val="0"/>
        </a:spcBef>
        <a:spcAft>
          <a:spcPct val="0"/>
        </a:spcAft>
        <a:defRPr sz="2600">
          <a:solidFill>
            <a:schemeClr val="tx1"/>
          </a:solidFill>
          <a:latin typeface="+mj-lt"/>
          <a:ea typeface="+mj-ea"/>
          <a:cs typeface="+mj-cs"/>
        </a:defRPr>
      </a:lvl1pPr>
      <a:lvl2pPr algn="l" rtl="0" eaLnBrk="0" fontAlgn="base" hangingPunct="0">
        <a:spcBef>
          <a:spcPct val="0"/>
        </a:spcBef>
        <a:spcAft>
          <a:spcPct val="0"/>
        </a:spcAft>
        <a:defRPr sz="2600">
          <a:solidFill>
            <a:schemeClr val="tx1"/>
          </a:solidFill>
          <a:latin typeface="Tahoma" pitchFamily="34" charset="0"/>
          <a:cs typeface="Arial" charset="0"/>
        </a:defRPr>
      </a:lvl2pPr>
      <a:lvl3pPr algn="l" rtl="0" eaLnBrk="0" fontAlgn="base" hangingPunct="0">
        <a:spcBef>
          <a:spcPct val="0"/>
        </a:spcBef>
        <a:spcAft>
          <a:spcPct val="0"/>
        </a:spcAft>
        <a:defRPr sz="2600">
          <a:solidFill>
            <a:schemeClr val="tx1"/>
          </a:solidFill>
          <a:latin typeface="Tahoma" pitchFamily="34" charset="0"/>
          <a:cs typeface="Arial" charset="0"/>
        </a:defRPr>
      </a:lvl3pPr>
      <a:lvl4pPr algn="l" rtl="0" eaLnBrk="0" fontAlgn="base" hangingPunct="0">
        <a:spcBef>
          <a:spcPct val="0"/>
        </a:spcBef>
        <a:spcAft>
          <a:spcPct val="0"/>
        </a:spcAft>
        <a:defRPr sz="2600">
          <a:solidFill>
            <a:schemeClr val="tx1"/>
          </a:solidFill>
          <a:latin typeface="Tahoma" pitchFamily="34" charset="0"/>
          <a:cs typeface="Arial" charset="0"/>
        </a:defRPr>
      </a:lvl4pPr>
      <a:lvl5pPr algn="l" rtl="0" eaLnBrk="0" fontAlgn="base" hangingPunct="0">
        <a:spcBef>
          <a:spcPct val="0"/>
        </a:spcBef>
        <a:spcAft>
          <a:spcPct val="0"/>
        </a:spcAft>
        <a:defRPr sz="2600">
          <a:solidFill>
            <a:schemeClr val="tx1"/>
          </a:solidFill>
          <a:latin typeface="Tahoma" pitchFamily="34" charset="0"/>
          <a:cs typeface="Arial" charset="0"/>
        </a:defRPr>
      </a:lvl5pPr>
      <a:lvl6pPr marL="457200" algn="l" rtl="0" eaLnBrk="1" fontAlgn="base" hangingPunct="1">
        <a:spcBef>
          <a:spcPct val="0"/>
        </a:spcBef>
        <a:spcAft>
          <a:spcPct val="0"/>
        </a:spcAft>
        <a:defRPr sz="2600">
          <a:solidFill>
            <a:schemeClr val="tx1"/>
          </a:solidFill>
          <a:latin typeface="Tahoma" pitchFamily="34" charset="0"/>
          <a:cs typeface="Arial" charset="0"/>
        </a:defRPr>
      </a:lvl6pPr>
      <a:lvl7pPr marL="914400" algn="l" rtl="0" eaLnBrk="1" fontAlgn="base" hangingPunct="1">
        <a:spcBef>
          <a:spcPct val="0"/>
        </a:spcBef>
        <a:spcAft>
          <a:spcPct val="0"/>
        </a:spcAft>
        <a:defRPr sz="2600">
          <a:solidFill>
            <a:schemeClr val="tx1"/>
          </a:solidFill>
          <a:latin typeface="Tahoma" pitchFamily="34" charset="0"/>
          <a:cs typeface="Arial" charset="0"/>
        </a:defRPr>
      </a:lvl7pPr>
      <a:lvl8pPr marL="1371600" algn="l" rtl="0" eaLnBrk="1" fontAlgn="base" hangingPunct="1">
        <a:spcBef>
          <a:spcPct val="0"/>
        </a:spcBef>
        <a:spcAft>
          <a:spcPct val="0"/>
        </a:spcAft>
        <a:defRPr sz="2600">
          <a:solidFill>
            <a:schemeClr val="tx1"/>
          </a:solidFill>
          <a:latin typeface="Tahoma" pitchFamily="34" charset="0"/>
          <a:cs typeface="Arial" charset="0"/>
        </a:defRPr>
      </a:lvl8pPr>
      <a:lvl9pPr marL="1828800" algn="l" rtl="0" eaLnBrk="1" fontAlgn="base" hangingPunct="1">
        <a:spcBef>
          <a:spcPct val="0"/>
        </a:spcBef>
        <a:spcAft>
          <a:spcPct val="0"/>
        </a:spcAft>
        <a:defRPr sz="2600">
          <a:solidFill>
            <a:schemeClr val="tx1"/>
          </a:solidFill>
          <a:latin typeface="Tahoma" pitchFamily="34" charset="0"/>
          <a:cs typeface="Arial" charset="0"/>
        </a:defRPr>
      </a:lvl9pPr>
    </p:titleStyle>
    <p:bodyStyle>
      <a:lvl1pPr marL="342900" indent="-342900" algn="l" rtl="0" eaLnBrk="0" fontAlgn="base" hangingPunct="0">
        <a:spcBef>
          <a:spcPct val="65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700">
          <a:solidFill>
            <a:schemeClr val="tx1"/>
          </a:solidFill>
          <a:latin typeface="+mn-lt"/>
          <a:cs typeface="+mn-cs"/>
        </a:defRPr>
      </a:lvl2pPr>
      <a:lvl3pPr marL="1143000" indent="-228600" algn="l" rtl="0" eaLnBrk="0" fontAlgn="base" hangingPunct="0">
        <a:spcBef>
          <a:spcPct val="20000"/>
        </a:spcBef>
        <a:spcAft>
          <a:spcPct val="0"/>
        </a:spcAft>
        <a:buChar char="•"/>
        <a:defRPr sz="1700">
          <a:solidFill>
            <a:schemeClr val="tx1"/>
          </a:solidFill>
          <a:latin typeface="+mn-lt"/>
          <a:cs typeface="+mn-cs"/>
        </a:defRPr>
      </a:lvl3pPr>
      <a:lvl4pPr marL="1600200" indent="-228600" algn="l" rtl="0" eaLnBrk="0" fontAlgn="base" hangingPunct="0">
        <a:spcBef>
          <a:spcPct val="20000"/>
        </a:spcBef>
        <a:spcAft>
          <a:spcPct val="0"/>
        </a:spcAft>
        <a:buChar char="–"/>
        <a:defRPr sz="1700">
          <a:solidFill>
            <a:schemeClr val="tx1"/>
          </a:solidFill>
          <a:latin typeface="+mn-lt"/>
          <a:cs typeface="+mn-cs"/>
        </a:defRPr>
      </a:lvl4pPr>
      <a:lvl5pPr marL="2057400" indent="-228600" algn="l" rtl="0" eaLnBrk="0" fontAlgn="base" hangingPunct="0">
        <a:spcBef>
          <a:spcPct val="20000"/>
        </a:spcBef>
        <a:spcAft>
          <a:spcPct val="0"/>
        </a:spcAft>
        <a:buChar char="»"/>
        <a:defRPr sz="1700">
          <a:solidFill>
            <a:schemeClr val="tx1"/>
          </a:solidFill>
          <a:latin typeface="+mn-lt"/>
          <a:cs typeface="+mn-cs"/>
        </a:defRPr>
      </a:lvl5pPr>
      <a:lvl6pPr marL="2514600" indent="-228600" algn="l" rtl="0" eaLnBrk="1" fontAlgn="base" hangingPunct="1">
        <a:spcBef>
          <a:spcPct val="20000"/>
        </a:spcBef>
        <a:spcAft>
          <a:spcPct val="0"/>
        </a:spcAft>
        <a:buChar char="»"/>
        <a:defRPr sz="1700">
          <a:solidFill>
            <a:schemeClr val="tx1"/>
          </a:solidFill>
          <a:latin typeface="+mn-lt"/>
          <a:cs typeface="+mn-cs"/>
        </a:defRPr>
      </a:lvl6pPr>
      <a:lvl7pPr marL="2971800" indent="-228600" algn="l" rtl="0" eaLnBrk="1" fontAlgn="base" hangingPunct="1">
        <a:spcBef>
          <a:spcPct val="20000"/>
        </a:spcBef>
        <a:spcAft>
          <a:spcPct val="0"/>
        </a:spcAft>
        <a:buChar char="»"/>
        <a:defRPr sz="1700">
          <a:solidFill>
            <a:schemeClr val="tx1"/>
          </a:solidFill>
          <a:latin typeface="+mn-lt"/>
          <a:cs typeface="+mn-cs"/>
        </a:defRPr>
      </a:lvl7pPr>
      <a:lvl8pPr marL="3429000" indent="-228600" algn="l" rtl="0" eaLnBrk="1" fontAlgn="base" hangingPunct="1">
        <a:spcBef>
          <a:spcPct val="20000"/>
        </a:spcBef>
        <a:spcAft>
          <a:spcPct val="0"/>
        </a:spcAft>
        <a:buChar char="»"/>
        <a:defRPr sz="1700">
          <a:solidFill>
            <a:schemeClr val="tx1"/>
          </a:solidFill>
          <a:latin typeface="+mn-lt"/>
          <a:cs typeface="+mn-cs"/>
        </a:defRPr>
      </a:lvl8pPr>
      <a:lvl9pPr marL="3886200" indent="-228600" algn="l" rtl="0" eaLnBrk="1" fontAlgn="base" hangingPunct="1">
        <a:spcBef>
          <a:spcPct val="20000"/>
        </a:spcBef>
        <a:spcAft>
          <a:spcPct val="0"/>
        </a:spcAft>
        <a:buChar char="»"/>
        <a:defRPr sz="17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wmf"/><Relationship Id="rId18" Type="http://schemas.openxmlformats.org/officeDocument/2006/relationships/image" Target="../media/image20.jpeg"/><Relationship Id="rId3" Type="http://schemas.openxmlformats.org/officeDocument/2006/relationships/image" Target="../media/image5.jpe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jpeg"/><Relationship Id="rId17" Type="http://schemas.openxmlformats.org/officeDocument/2006/relationships/image" Target="../media/image19.jpeg"/><Relationship Id="rId25" Type="http://schemas.openxmlformats.org/officeDocument/2006/relationships/image" Target="../media/image27.jpeg"/><Relationship Id="rId2" Type="http://schemas.openxmlformats.org/officeDocument/2006/relationships/image" Target="../media/image4.jpeg"/><Relationship Id="rId16" Type="http://schemas.openxmlformats.org/officeDocument/2006/relationships/image" Target="../media/image18.jpeg"/><Relationship Id="rId20"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jpeg"/><Relationship Id="rId24" Type="http://schemas.openxmlformats.org/officeDocument/2006/relationships/image" Target="../media/image26.jpe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10" Type="http://schemas.openxmlformats.org/officeDocument/2006/relationships/image" Target="../media/image12.png"/><Relationship Id="rId19" Type="http://schemas.openxmlformats.org/officeDocument/2006/relationships/image" Target="../media/image21.jpe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06"/>
          <p:cNvSpPr>
            <a:spLocks noChangeArrowheads="1"/>
          </p:cNvSpPr>
          <p:nvPr/>
        </p:nvSpPr>
        <p:spPr bwMode="auto">
          <a:xfrm>
            <a:off x="3124200" y="4419600"/>
            <a:ext cx="4189413" cy="1135063"/>
          </a:xfrm>
          <a:prstGeom prst="rect">
            <a:avLst/>
          </a:prstGeom>
          <a:noFill/>
          <a:ln w="9525">
            <a:noFill/>
            <a:miter lim="800000"/>
            <a:headEnd/>
            <a:tailEnd/>
          </a:ln>
        </p:spPr>
        <p:txBody>
          <a:bodyPr/>
          <a:lstStyle/>
          <a:p>
            <a:pPr algn="r">
              <a:lnSpc>
                <a:spcPct val="105000"/>
              </a:lnSpc>
              <a:spcBef>
                <a:spcPct val="40000"/>
              </a:spcBef>
              <a:spcAft>
                <a:spcPct val="40000"/>
              </a:spcAft>
            </a:pPr>
            <a:endParaRPr lang="en-US" sz="2200" dirty="0" smtClean="0"/>
          </a:p>
          <a:p>
            <a:pPr algn="r">
              <a:lnSpc>
                <a:spcPct val="105000"/>
              </a:lnSpc>
              <a:spcBef>
                <a:spcPct val="40000"/>
              </a:spcBef>
              <a:spcAft>
                <a:spcPct val="40000"/>
              </a:spcAft>
            </a:pPr>
            <a:endParaRPr lang="en-US" sz="2400" dirty="0"/>
          </a:p>
          <a:p>
            <a:pPr algn="r">
              <a:lnSpc>
                <a:spcPct val="105000"/>
              </a:lnSpc>
              <a:spcBef>
                <a:spcPct val="40000"/>
              </a:spcBef>
              <a:spcAft>
                <a:spcPct val="40000"/>
              </a:spcAft>
            </a:pPr>
            <a:r>
              <a:rPr lang="en-US" sz="2200" dirty="0"/>
              <a:t/>
            </a:r>
            <a:br>
              <a:rPr lang="en-US" sz="2200" dirty="0"/>
            </a:br>
            <a:endParaRPr lang="en-US" sz="2200" dirty="0"/>
          </a:p>
        </p:txBody>
      </p:sp>
      <p:sp>
        <p:nvSpPr>
          <p:cNvPr id="14338" name="Text Box 107"/>
          <p:cNvSpPr txBox="1">
            <a:spLocks noChangeArrowheads="1"/>
          </p:cNvSpPr>
          <p:nvPr/>
        </p:nvSpPr>
        <p:spPr bwMode="auto">
          <a:xfrm>
            <a:off x="4273094" y="5181600"/>
            <a:ext cx="4638001" cy="1323439"/>
          </a:xfrm>
          <a:prstGeom prst="rect">
            <a:avLst/>
          </a:prstGeom>
          <a:noFill/>
          <a:ln w="9525">
            <a:noFill/>
            <a:miter lim="800000"/>
            <a:headEnd/>
            <a:tailEnd/>
          </a:ln>
        </p:spPr>
        <p:txBody>
          <a:bodyPr wrap="none">
            <a:spAutoFit/>
          </a:bodyPr>
          <a:lstStyle/>
          <a:p>
            <a:pPr algn="ctr"/>
            <a:r>
              <a:rPr lang="en-US" sz="2000" dirty="0"/>
              <a:t>Bob Ettinger</a:t>
            </a:r>
          </a:p>
          <a:p>
            <a:pPr algn="ctr"/>
            <a:r>
              <a:rPr lang="en-US" sz="2000" dirty="0"/>
              <a:t>Flight Test Manager</a:t>
            </a:r>
          </a:p>
          <a:p>
            <a:pPr algn="ctr"/>
            <a:r>
              <a:rPr lang="en-US" sz="2000" dirty="0"/>
              <a:t>Northrop Grumman Aerospace Systems</a:t>
            </a:r>
          </a:p>
          <a:p>
            <a:pPr algn="ctr"/>
            <a:r>
              <a:rPr lang="en-US" sz="2000" dirty="0"/>
              <a:t>El Segundo, CA</a:t>
            </a:r>
          </a:p>
        </p:txBody>
      </p:sp>
      <p:sp>
        <p:nvSpPr>
          <p:cNvPr id="14339" name="Rectangle 109"/>
          <p:cNvSpPr>
            <a:spLocks noChangeArrowheads="1"/>
          </p:cNvSpPr>
          <p:nvPr/>
        </p:nvSpPr>
        <p:spPr bwMode="auto">
          <a:xfrm>
            <a:off x="3810000" y="1447800"/>
            <a:ext cx="5105400" cy="2176463"/>
          </a:xfrm>
          <a:prstGeom prst="rect">
            <a:avLst/>
          </a:prstGeom>
          <a:noFill/>
          <a:ln w="9525">
            <a:noFill/>
            <a:miter lim="800000"/>
            <a:headEnd/>
            <a:tailEnd/>
          </a:ln>
        </p:spPr>
        <p:txBody>
          <a:bodyPr/>
          <a:lstStyle/>
          <a:p>
            <a:pPr algn="ctr">
              <a:lnSpc>
                <a:spcPct val="105000"/>
              </a:lnSpc>
              <a:spcBef>
                <a:spcPct val="40000"/>
              </a:spcBef>
              <a:spcAft>
                <a:spcPct val="40000"/>
              </a:spcAft>
            </a:pPr>
            <a:r>
              <a:rPr lang="en-US" sz="2800" b="1" dirty="0" smtClean="0"/>
              <a:t>An Approach to Flight Readiness and Executive Readiness Reviews</a:t>
            </a:r>
            <a:endParaRPr lang="en-US" sz="2800" b="1" dirty="0"/>
          </a:p>
        </p:txBody>
      </p:sp>
      <p:sp>
        <p:nvSpPr>
          <p:cNvPr id="5" name="TextBox 4"/>
          <p:cNvSpPr txBox="1"/>
          <p:nvPr/>
        </p:nvSpPr>
        <p:spPr>
          <a:xfrm>
            <a:off x="4572000" y="2971800"/>
            <a:ext cx="4114800" cy="1938992"/>
          </a:xfrm>
          <a:prstGeom prst="rect">
            <a:avLst/>
          </a:prstGeom>
          <a:noFill/>
        </p:spPr>
        <p:txBody>
          <a:bodyPr wrap="square" rtlCol="0">
            <a:spAutoFit/>
          </a:bodyPr>
          <a:lstStyle/>
          <a:p>
            <a:pPr algn="ctr"/>
            <a:r>
              <a:rPr lang="en-US" sz="2400" dirty="0" smtClean="0"/>
              <a:t>The Society of Experimental Test Pilots</a:t>
            </a:r>
          </a:p>
          <a:p>
            <a:pPr algn="ctr"/>
            <a:r>
              <a:rPr lang="en-US" sz="2400" dirty="0" smtClean="0"/>
              <a:t>Flight Safety Workshop</a:t>
            </a:r>
          </a:p>
          <a:p>
            <a:pPr algn="ctr"/>
            <a:r>
              <a:rPr lang="en-US" sz="2400" dirty="0" smtClean="0"/>
              <a:t>San Jose, California</a:t>
            </a:r>
          </a:p>
          <a:p>
            <a:pPr algn="ctr"/>
            <a:r>
              <a:rPr lang="en-US" sz="2400" dirty="0" smtClean="0"/>
              <a:t>May 5, 2010</a:t>
            </a:r>
            <a:endParaRPr lang="en-US" sz="24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Flight Readiness Review Checklist</a:t>
            </a:r>
            <a:endParaRPr lang="en-US" dirty="0"/>
          </a:p>
        </p:txBody>
      </p:sp>
      <p:graphicFrame>
        <p:nvGraphicFramePr>
          <p:cNvPr id="6" name="Table 5"/>
          <p:cNvGraphicFramePr>
            <a:graphicFrameLocks noGrp="1"/>
          </p:cNvGraphicFramePr>
          <p:nvPr/>
        </p:nvGraphicFramePr>
        <p:xfrm>
          <a:off x="304800" y="1219200"/>
          <a:ext cx="8382000" cy="1371600"/>
        </p:xfrm>
        <a:graphic>
          <a:graphicData uri="http://schemas.openxmlformats.org/drawingml/2006/table">
            <a:tbl>
              <a:tblPr/>
              <a:tblGrid>
                <a:gridCol w="1143000"/>
                <a:gridCol w="7239000"/>
              </a:tblGrid>
              <a:tr h="1371600">
                <a:tc>
                  <a:txBody>
                    <a:bodyPr/>
                    <a:lstStyle/>
                    <a:p>
                      <a:pPr marL="0" marR="0" algn="ctr">
                        <a:spcBef>
                          <a:spcPts val="0"/>
                        </a:spcBef>
                        <a:spcAft>
                          <a:spcPts val="0"/>
                        </a:spcAft>
                      </a:pPr>
                      <a:r>
                        <a:rPr lang="en-US" sz="2400" dirty="0">
                          <a:latin typeface="Arial"/>
                          <a:ea typeface="Times New Roman"/>
                          <a:cs typeface="Times New Roman"/>
                        </a:rPr>
                        <a:t>10</a:t>
                      </a:r>
                      <a:endParaRPr lang="en-US" sz="2400" dirty="0">
                        <a:latin typeface="Times New Roman"/>
                        <a:ea typeface="Times New Roman"/>
                        <a:cs typeface="Times New Roman"/>
                      </a:endParaRPr>
                    </a:p>
                  </a:txBody>
                  <a:tcPr marL="32848" marR="3284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solidFill>
                            <a:srgbClr val="000000"/>
                          </a:solidFill>
                          <a:latin typeface="Arial"/>
                          <a:ea typeface="Times New Roman"/>
                          <a:cs typeface="Times New Roman"/>
                        </a:rPr>
                        <a:t>Qualification and certification status of software and hardware installed on the aircraft and ground/mission control station.</a:t>
                      </a:r>
                      <a:endParaRPr lang="en-US" sz="2400" dirty="0">
                        <a:latin typeface="Times New Roman"/>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nvGraphicFramePr>
        <p:xfrm>
          <a:off x="304800" y="2743200"/>
          <a:ext cx="8382000" cy="1478280"/>
        </p:xfrm>
        <a:graphic>
          <a:graphicData uri="http://schemas.openxmlformats.org/drawingml/2006/table">
            <a:tbl>
              <a:tblPr/>
              <a:tblGrid>
                <a:gridCol w="1143000"/>
                <a:gridCol w="7239000"/>
              </a:tblGrid>
              <a:tr h="1478280">
                <a:tc>
                  <a:txBody>
                    <a:bodyPr/>
                    <a:lstStyle/>
                    <a:p>
                      <a:pPr marL="0" marR="0" algn="ctr">
                        <a:spcBef>
                          <a:spcPts val="0"/>
                        </a:spcBef>
                        <a:spcAft>
                          <a:spcPts val="0"/>
                        </a:spcAft>
                      </a:pPr>
                      <a:r>
                        <a:rPr lang="en-US" sz="2400" dirty="0">
                          <a:latin typeface="Arial"/>
                          <a:ea typeface="Times New Roman"/>
                          <a:cs typeface="Times New Roman"/>
                        </a:rPr>
                        <a:t>11</a:t>
                      </a:r>
                      <a:endParaRPr lang="en-US" sz="2400" dirty="0">
                        <a:latin typeface="Times New Roman"/>
                        <a:ea typeface="Times New Roman"/>
                        <a:cs typeface="Times New Roman"/>
                      </a:endParaRPr>
                    </a:p>
                  </a:txBody>
                  <a:tcPr marL="32848" marR="3284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2400" dirty="0">
                          <a:latin typeface="Arial"/>
                          <a:ea typeface="Times New Roman"/>
                          <a:cs typeface="Times New Roman"/>
                        </a:rPr>
                        <a:t>Verification that systems and functions have been tested </a:t>
                      </a:r>
                      <a:r>
                        <a:rPr lang="en-US" sz="2400" dirty="0" smtClean="0">
                          <a:latin typeface="Arial"/>
                          <a:ea typeface="Times New Roman"/>
                          <a:cs typeface="Times New Roman"/>
                        </a:rPr>
                        <a:t>satisfactorily </a:t>
                      </a:r>
                      <a:r>
                        <a:rPr lang="en-US" sz="2400" dirty="0">
                          <a:latin typeface="Arial"/>
                          <a:ea typeface="Times New Roman"/>
                          <a:cs typeface="Times New Roman"/>
                        </a:rPr>
                        <a:t>and </a:t>
                      </a:r>
                      <a:r>
                        <a:rPr lang="en-US" sz="2400" dirty="0" smtClean="0">
                          <a:latin typeface="Arial"/>
                          <a:ea typeface="Times New Roman"/>
                          <a:cs typeface="Times New Roman"/>
                        </a:rPr>
                        <a:t>that changes made </a:t>
                      </a:r>
                      <a:r>
                        <a:rPr lang="en-US" sz="2400" dirty="0">
                          <a:latin typeface="Arial"/>
                          <a:ea typeface="Times New Roman"/>
                          <a:cs typeface="Times New Roman"/>
                        </a:rPr>
                        <a:t>do not adversely affect these functions.</a:t>
                      </a:r>
                      <a:endParaRPr lang="en-US" sz="2400" dirty="0">
                        <a:latin typeface="Times New Roman"/>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nvGraphicFramePr>
        <p:xfrm>
          <a:off x="304800" y="4419600"/>
          <a:ext cx="8382000" cy="1371600"/>
        </p:xfrm>
        <a:graphic>
          <a:graphicData uri="http://schemas.openxmlformats.org/drawingml/2006/table">
            <a:tbl>
              <a:tblPr/>
              <a:tblGrid>
                <a:gridCol w="1143000"/>
                <a:gridCol w="7239000"/>
              </a:tblGrid>
              <a:tr h="1371600">
                <a:tc>
                  <a:txBody>
                    <a:bodyPr/>
                    <a:lstStyle/>
                    <a:p>
                      <a:pPr marL="0" marR="0" algn="ctr">
                        <a:spcBef>
                          <a:spcPts val="0"/>
                        </a:spcBef>
                        <a:spcAft>
                          <a:spcPts val="0"/>
                        </a:spcAft>
                      </a:pPr>
                      <a:r>
                        <a:rPr lang="en-US" sz="2400" dirty="0">
                          <a:latin typeface="Arial"/>
                          <a:ea typeface="Times New Roman"/>
                          <a:cs typeface="Times New Roman"/>
                        </a:rPr>
                        <a:t>12</a:t>
                      </a:r>
                      <a:endParaRPr lang="en-US" sz="2400" dirty="0">
                        <a:latin typeface="Times New Roman"/>
                        <a:ea typeface="Times New Roman"/>
                        <a:cs typeface="Times New Roman"/>
                      </a:endParaRPr>
                    </a:p>
                  </a:txBody>
                  <a:tcPr marL="32848" marR="3284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2400" dirty="0">
                          <a:latin typeface="Arial"/>
                          <a:ea typeface="Times New Roman"/>
                          <a:cs typeface="Times New Roman"/>
                        </a:rPr>
                        <a:t>Known or suspected deficiencies, test anomalies, and associated corrective action plans.</a:t>
                      </a:r>
                      <a:endParaRPr lang="en-US" sz="2400" dirty="0">
                        <a:latin typeface="Times New Roman"/>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Flight Readiness Review Checklist</a:t>
            </a:r>
            <a:endParaRPr lang="en-US" dirty="0"/>
          </a:p>
        </p:txBody>
      </p:sp>
      <p:graphicFrame>
        <p:nvGraphicFramePr>
          <p:cNvPr id="6" name="Table 5"/>
          <p:cNvGraphicFramePr>
            <a:graphicFrameLocks noGrp="1"/>
          </p:cNvGraphicFramePr>
          <p:nvPr/>
        </p:nvGraphicFramePr>
        <p:xfrm>
          <a:off x="304800" y="1219200"/>
          <a:ext cx="8534400" cy="1295400"/>
        </p:xfrm>
        <a:graphic>
          <a:graphicData uri="http://schemas.openxmlformats.org/drawingml/2006/table">
            <a:tbl>
              <a:tblPr/>
              <a:tblGrid>
                <a:gridCol w="1108849"/>
                <a:gridCol w="7425551"/>
              </a:tblGrid>
              <a:tr h="1295400">
                <a:tc>
                  <a:txBody>
                    <a:bodyPr/>
                    <a:lstStyle/>
                    <a:p>
                      <a:pPr marL="0" marR="0" algn="ctr">
                        <a:spcBef>
                          <a:spcPts val="0"/>
                        </a:spcBef>
                        <a:spcAft>
                          <a:spcPts val="0"/>
                        </a:spcAft>
                      </a:pPr>
                      <a:r>
                        <a:rPr lang="en-US" sz="2400" dirty="0">
                          <a:latin typeface="Arial"/>
                          <a:ea typeface="Times New Roman"/>
                          <a:cs typeface="Times New Roman"/>
                        </a:rPr>
                        <a:t>13</a:t>
                      </a:r>
                      <a:endParaRPr lang="en-US" sz="2400" dirty="0">
                        <a:latin typeface="Times New Roman"/>
                        <a:ea typeface="Times New Roman"/>
                        <a:cs typeface="Times New Roman"/>
                      </a:endParaRPr>
                    </a:p>
                  </a:txBody>
                  <a:tcPr marL="32848" marR="3284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2400" dirty="0">
                          <a:latin typeface="Arial"/>
                          <a:ea typeface="Times New Roman"/>
                          <a:cs typeface="Times New Roman"/>
                        </a:rPr>
                        <a:t>Failure modes &amp; effects analyses.</a:t>
                      </a:r>
                      <a:endParaRPr lang="en-US" sz="2400" dirty="0">
                        <a:latin typeface="Times New Roman"/>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nvGraphicFramePr>
        <p:xfrm>
          <a:off x="304800" y="2743200"/>
          <a:ext cx="8534400" cy="1325880"/>
        </p:xfrm>
        <a:graphic>
          <a:graphicData uri="http://schemas.openxmlformats.org/drawingml/2006/table">
            <a:tbl>
              <a:tblPr/>
              <a:tblGrid>
                <a:gridCol w="1066800"/>
                <a:gridCol w="7467600"/>
              </a:tblGrid>
              <a:tr h="1325880">
                <a:tc>
                  <a:txBody>
                    <a:bodyPr/>
                    <a:lstStyle/>
                    <a:p>
                      <a:pPr marL="0" marR="0" algn="ctr">
                        <a:spcBef>
                          <a:spcPts val="0"/>
                        </a:spcBef>
                        <a:spcAft>
                          <a:spcPts val="0"/>
                        </a:spcAft>
                      </a:pPr>
                      <a:r>
                        <a:rPr lang="en-US" sz="2400" dirty="0">
                          <a:latin typeface="Arial"/>
                          <a:ea typeface="Times New Roman"/>
                          <a:cs typeface="Times New Roman"/>
                        </a:rPr>
                        <a:t>14</a:t>
                      </a:r>
                      <a:endParaRPr lang="en-US" sz="2400" dirty="0">
                        <a:latin typeface="Times New Roman"/>
                        <a:ea typeface="Times New Roman"/>
                        <a:cs typeface="Times New Roman"/>
                      </a:endParaRPr>
                    </a:p>
                  </a:txBody>
                  <a:tcPr marL="32848" marR="3284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latin typeface="Arial"/>
                          <a:ea typeface="Times New Roman"/>
                          <a:cs typeface="Times New Roman"/>
                        </a:rPr>
                        <a:t>Aircraft system capability to successfully pass ground and flight acceptance test </a:t>
                      </a:r>
                      <a:r>
                        <a:rPr lang="en-US" sz="2400" dirty="0" smtClean="0">
                          <a:latin typeface="Arial"/>
                          <a:ea typeface="Times New Roman"/>
                          <a:cs typeface="Times New Roman"/>
                        </a:rPr>
                        <a:t>requirements, </a:t>
                      </a:r>
                      <a:r>
                        <a:rPr lang="en-US" sz="2400" dirty="0" smtClean="0">
                          <a:solidFill>
                            <a:srgbClr val="000000"/>
                          </a:solidFill>
                          <a:latin typeface="Arial"/>
                          <a:ea typeface="Times New Roman"/>
                          <a:cs typeface="Times New Roman"/>
                        </a:rPr>
                        <a:t>including </a:t>
                      </a:r>
                      <a:r>
                        <a:rPr lang="en-US" sz="2400" dirty="0">
                          <a:solidFill>
                            <a:srgbClr val="000000"/>
                          </a:solidFill>
                          <a:latin typeface="Arial"/>
                          <a:ea typeface="Times New Roman"/>
                          <a:cs typeface="Times New Roman"/>
                        </a:rPr>
                        <a:t>approach to maintaining system weight &amp; balance.</a:t>
                      </a:r>
                      <a:endParaRPr lang="en-US" sz="2400" dirty="0">
                        <a:latin typeface="Times New Roman"/>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nvGraphicFramePr>
        <p:xfrm>
          <a:off x="304800" y="4297680"/>
          <a:ext cx="8534400" cy="1463040"/>
        </p:xfrm>
        <a:graphic>
          <a:graphicData uri="http://schemas.openxmlformats.org/drawingml/2006/table">
            <a:tbl>
              <a:tblPr/>
              <a:tblGrid>
                <a:gridCol w="1143000"/>
                <a:gridCol w="7391400"/>
              </a:tblGrid>
              <a:tr h="297224">
                <a:tc>
                  <a:txBody>
                    <a:bodyPr/>
                    <a:lstStyle/>
                    <a:p>
                      <a:pPr marL="0" marR="0" algn="ctr">
                        <a:spcBef>
                          <a:spcPts val="0"/>
                        </a:spcBef>
                        <a:spcAft>
                          <a:spcPts val="0"/>
                        </a:spcAft>
                      </a:pPr>
                      <a:r>
                        <a:rPr lang="en-US" sz="2400" dirty="0">
                          <a:latin typeface="Arial"/>
                          <a:ea typeface="Times New Roman"/>
                          <a:cs typeface="Times New Roman"/>
                        </a:rPr>
                        <a:t>15</a:t>
                      </a:r>
                      <a:endParaRPr lang="en-US" sz="2400" dirty="0">
                        <a:latin typeface="Times New Roman"/>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latin typeface="Arial"/>
                          <a:ea typeface="Times New Roman"/>
                          <a:cs typeface="Times New Roman"/>
                        </a:rPr>
                        <a:t>Configuration changes or modifications to the aircraft design. For aircraft having flown previously, configuration changes or modifications completed since the last FRR.</a:t>
                      </a:r>
                      <a:endParaRPr lang="en-US" sz="2400" dirty="0">
                        <a:latin typeface="Times New Roman"/>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Flight Readiness Review Checklist</a:t>
            </a:r>
            <a:endParaRPr lang="en-US" dirty="0"/>
          </a:p>
        </p:txBody>
      </p:sp>
      <p:graphicFrame>
        <p:nvGraphicFramePr>
          <p:cNvPr id="7" name="Table 6"/>
          <p:cNvGraphicFramePr>
            <a:graphicFrameLocks noGrp="1"/>
          </p:cNvGraphicFramePr>
          <p:nvPr/>
        </p:nvGraphicFramePr>
        <p:xfrm>
          <a:off x="228600" y="2971800"/>
          <a:ext cx="8534400" cy="1447800"/>
        </p:xfrm>
        <a:graphic>
          <a:graphicData uri="http://schemas.openxmlformats.org/drawingml/2006/table">
            <a:tbl>
              <a:tblPr/>
              <a:tblGrid>
                <a:gridCol w="1143000"/>
                <a:gridCol w="7391400"/>
              </a:tblGrid>
              <a:tr h="1447800">
                <a:tc>
                  <a:txBody>
                    <a:bodyPr/>
                    <a:lstStyle/>
                    <a:p>
                      <a:pPr marL="0" marR="0" algn="ctr">
                        <a:spcBef>
                          <a:spcPts val="0"/>
                        </a:spcBef>
                        <a:spcAft>
                          <a:spcPts val="0"/>
                        </a:spcAft>
                      </a:pPr>
                      <a:r>
                        <a:rPr lang="en-US" sz="2400" dirty="0">
                          <a:latin typeface="Arial"/>
                          <a:ea typeface="Times New Roman"/>
                          <a:cs typeface="Times New Roman"/>
                        </a:rPr>
                        <a:t>17</a:t>
                      </a:r>
                      <a:endParaRPr lang="en-US" sz="2400" dirty="0">
                        <a:latin typeface="Times New Roman"/>
                        <a:ea typeface="Times New Roman"/>
                        <a:cs typeface="Times New Roman"/>
                      </a:endParaRPr>
                    </a:p>
                  </a:txBody>
                  <a:tcPr marL="32848" marR="3284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2400" dirty="0">
                          <a:solidFill>
                            <a:srgbClr val="000000"/>
                          </a:solidFill>
                          <a:latin typeface="Arial"/>
                          <a:ea typeface="Times New Roman"/>
                          <a:cs typeface="Times New Roman"/>
                        </a:rPr>
                        <a:t>Maintenance status to include open work and the impact on ground operations, flight </a:t>
                      </a:r>
                      <a:r>
                        <a:rPr lang="en-US" sz="2400" dirty="0" smtClean="0">
                          <a:solidFill>
                            <a:srgbClr val="000000"/>
                          </a:solidFill>
                          <a:latin typeface="Arial"/>
                          <a:ea typeface="Times New Roman"/>
                          <a:cs typeface="Times New Roman"/>
                        </a:rPr>
                        <a:t>operations </a:t>
                      </a:r>
                      <a:r>
                        <a:rPr lang="en-US" sz="2400" dirty="0">
                          <a:solidFill>
                            <a:srgbClr val="000000"/>
                          </a:solidFill>
                          <a:latin typeface="Arial"/>
                          <a:ea typeface="Times New Roman"/>
                          <a:cs typeface="Times New Roman"/>
                        </a:rPr>
                        <a:t>and safety.</a:t>
                      </a:r>
                      <a:endParaRPr lang="en-US" sz="2400" dirty="0">
                        <a:latin typeface="Times New Roman"/>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nvGraphicFramePr>
        <p:xfrm>
          <a:off x="228600" y="1295400"/>
          <a:ext cx="8534400" cy="1447800"/>
        </p:xfrm>
        <a:graphic>
          <a:graphicData uri="http://schemas.openxmlformats.org/drawingml/2006/table">
            <a:tbl>
              <a:tblPr/>
              <a:tblGrid>
                <a:gridCol w="1143000"/>
                <a:gridCol w="7391400"/>
              </a:tblGrid>
              <a:tr h="1447800">
                <a:tc>
                  <a:txBody>
                    <a:bodyPr/>
                    <a:lstStyle/>
                    <a:p>
                      <a:pPr marL="0" marR="0" algn="ctr">
                        <a:spcBef>
                          <a:spcPts val="0"/>
                        </a:spcBef>
                        <a:spcAft>
                          <a:spcPts val="0"/>
                        </a:spcAft>
                      </a:pPr>
                      <a:r>
                        <a:rPr lang="en-US" sz="2400" dirty="0">
                          <a:latin typeface="Arial"/>
                          <a:ea typeface="Times New Roman"/>
                          <a:cs typeface="Times New Roman"/>
                        </a:rPr>
                        <a:t>16</a:t>
                      </a:r>
                      <a:endParaRPr lang="en-US" sz="2400" dirty="0">
                        <a:latin typeface="Times New Roman"/>
                        <a:ea typeface="Times New Roman"/>
                        <a:cs typeface="Times New Roman"/>
                      </a:endParaRPr>
                    </a:p>
                  </a:txBody>
                  <a:tcPr marL="32848" marR="3284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latin typeface="Arial"/>
                          <a:ea typeface="Times New Roman"/>
                          <a:cs typeface="Times New Roman"/>
                        </a:rPr>
                        <a:t>Deviations and waivers effective for the aircraft system.</a:t>
                      </a:r>
                      <a:endParaRPr lang="en-US" sz="2400" dirty="0">
                        <a:latin typeface="Times New Roman"/>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nvGraphicFramePr>
        <p:xfrm>
          <a:off x="228600" y="4572000"/>
          <a:ext cx="8534400" cy="1447800"/>
        </p:xfrm>
        <a:graphic>
          <a:graphicData uri="http://schemas.openxmlformats.org/drawingml/2006/table">
            <a:tbl>
              <a:tblPr/>
              <a:tblGrid>
                <a:gridCol w="1143000"/>
                <a:gridCol w="7391400"/>
              </a:tblGrid>
              <a:tr h="1447800">
                <a:tc>
                  <a:txBody>
                    <a:bodyPr/>
                    <a:lstStyle/>
                    <a:p>
                      <a:pPr marL="0" marR="0" algn="ctr">
                        <a:spcBef>
                          <a:spcPts val="0"/>
                        </a:spcBef>
                        <a:spcAft>
                          <a:spcPts val="0"/>
                        </a:spcAft>
                      </a:pPr>
                      <a:r>
                        <a:rPr lang="en-US" sz="2400" dirty="0">
                          <a:latin typeface="Arial"/>
                          <a:ea typeface="Times New Roman"/>
                          <a:cs typeface="Times New Roman"/>
                        </a:rPr>
                        <a:t>18</a:t>
                      </a:r>
                      <a:endParaRPr lang="en-US" sz="2400" dirty="0">
                        <a:latin typeface="Times New Roman"/>
                        <a:ea typeface="Times New Roman"/>
                        <a:cs typeface="Times New Roman"/>
                      </a:endParaRPr>
                    </a:p>
                  </a:txBody>
                  <a:tcPr marL="32848" marR="3284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latin typeface="Arial"/>
                          <a:ea typeface="Times New Roman"/>
                          <a:cs typeface="Times New Roman"/>
                        </a:rPr>
                        <a:t>Review Government Industry Data Exchange Program (GIDEP) alerts for applicability.</a:t>
                      </a:r>
                      <a:endParaRPr lang="en-US" sz="2400" dirty="0">
                        <a:latin typeface="Times New Roman"/>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Flight Readiness Review Checklist</a:t>
            </a:r>
            <a:endParaRPr lang="en-US" dirty="0"/>
          </a:p>
        </p:txBody>
      </p:sp>
      <p:graphicFrame>
        <p:nvGraphicFramePr>
          <p:cNvPr id="6" name="Table 5"/>
          <p:cNvGraphicFramePr>
            <a:graphicFrameLocks noGrp="1"/>
          </p:cNvGraphicFramePr>
          <p:nvPr/>
        </p:nvGraphicFramePr>
        <p:xfrm>
          <a:off x="228600" y="1295400"/>
          <a:ext cx="8686800" cy="1371600"/>
        </p:xfrm>
        <a:graphic>
          <a:graphicData uri="http://schemas.openxmlformats.org/drawingml/2006/table">
            <a:tbl>
              <a:tblPr/>
              <a:tblGrid>
                <a:gridCol w="1128650"/>
                <a:gridCol w="7558150"/>
              </a:tblGrid>
              <a:tr h="1371600">
                <a:tc>
                  <a:txBody>
                    <a:bodyPr/>
                    <a:lstStyle/>
                    <a:p>
                      <a:pPr marL="0" marR="0" algn="ctr">
                        <a:spcBef>
                          <a:spcPts val="0"/>
                        </a:spcBef>
                        <a:spcAft>
                          <a:spcPts val="0"/>
                        </a:spcAft>
                      </a:pPr>
                      <a:r>
                        <a:rPr lang="en-US" sz="2400" dirty="0">
                          <a:latin typeface="Arial"/>
                          <a:ea typeface="Times New Roman"/>
                          <a:cs typeface="Times New Roman"/>
                        </a:rPr>
                        <a:t>19</a:t>
                      </a:r>
                      <a:endParaRPr lang="en-US" sz="2400" dirty="0">
                        <a:latin typeface="Times New Roman"/>
                        <a:ea typeface="Times New Roman"/>
                        <a:cs typeface="Times New Roman"/>
                      </a:endParaRPr>
                    </a:p>
                  </a:txBody>
                  <a:tcPr marL="32848" marR="3284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latin typeface="Arial"/>
                          <a:ea typeface="Times New Roman"/>
                          <a:cs typeface="Times New Roman"/>
                        </a:rPr>
                        <a:t>Verify that “Third Party” and “Hull” Insurance is in place.</a:t>
                      </a:r>
                      <a:endParaRPr lang="en-US" sz="2400" dirty="0">
                        <a:latin typeface="Times New Roman"/>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nvGraphicFramePr>
        <p:xfrm>
          <a:off x="228600" y="2895600"/>
          <a:ext cx="8686800" cy="1432560"/>
        </p:xfrm>
        <a:graphic>
          <a:graphicData uri="http://schemas.openxmlformats.org/drawingml/2006/table">
            <a:tbl>
              <a:tblPr/>
              <a:tblGrid>
                <a:gridCol w="1128650"/>
                <a:gridCol w="7558150"/>
              </a:tblGrid>
              <a:tr h="1432560">
                <a:tc>
                  <a:txBody>
                    <a:bodyPr/>
                    <a:lstStyle/>
                    <a:p>
                      <a:pPr marL="0" marR="0" algn="ctr">
                        <a:spcBef>
                          <a:spcPts val="0"/>
                        </a:spcBef>
                        <a:spcAft>
                          <a:spcPts val="0"/>
                        </a:spcAft>
                      </a:pPr>
                      <a:r>
                        <a:rPr lang="en-US" sz="2400" dirty="0">
                          <a:latin typeface="Arial"/>
                          <a:ea typeface="Times New Roman"/>
                          <a:cs typeface="Times New Roman"/>
                        </a:rPr>
                        <a:t>20</a:t>
                      </a:r>
                      <a:endParaRPr lang="en-US" sz="2400" dirty="0">
                        <a:latin typeface="Times New Roman"/>
                        <a:ea typeface="Times New Roman"/>
                        <a:cs typeface="Times New Roman"/>
                      </a:endParaRPr>
                    </a:p>
                  </a:txBody>
                  <a:tcPr marL="32848" marR="3284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latin typeface="Arial"/>
                          <a:ea typeface="Times New Roman"/>
                          <a:cs typeface="Times New Roman"/>
                        </a:rPr>
                        <a:t>Test Hazard Analyses.</a:t>
                      </a:r>
                      <a:endParaRPr lang="en-US" sz="2400" dirty="0">
                        <a:latin typeface="Times New Roman"/>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nvGraphicFramePr>
        <p:xfrm>
          <a:off x="228600" y="4572000"/>
          <a:ext cx="8686800" cy="1371600"/>
        </p:xfrm>
        <a:graphic>
          <a:graphicData uri="http://schemas.openxmlformats.org/drawingml/2006/table">
            <a:tbl>
              <a:tblPr/>
              <a:tblGrid>
                <a:gridCol w="1128650"/>
                <a:gridCol w="7558150"/>
              </a:tblGrid>
              <a:tr h="1371600">
                <a:tc>
                  <a:txBody>
                    <a:bodyPr/>
                    <a:lstStyle/>
                    <a:p>
                      <a:pPr marL="0" marR="0" algn="ctr">
                        <a:spcBef>
                          <a:spcPts val="0"/>
                        </a:spcBef>
                        <a:spcAft>
                          <a:spcPts val="0"/>
                        </a:spcAft>
                      </a:pPr>
                      <a:r>
                        <a:rPr lang="en-US" sz="2400" dirty="0">
                          <a:latin typeface="Arial"/>
                          <a:ea typeface="Times New Roman"/>
                          <a:cs typeface="Times New Roman"/>
                        </a:rPr>
                        <a:t>21</a:t>
                      </a:r>
                      <a:endParaRPr lang="en-US" sz="2400" dirty="0">
                        <a:latin typeface="Times New Roman"/>
                        <a:ea typeface="Times New Roman"/>
                        <a:cs typeface="Times New Roman"/>
                      </a:endParaRPr>
                    </a:p>
                  </a:txBody>
                  <a:tcPr marL="32848" marR="3284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latin typeface="Arial"/>
                          <a:ea typeface="Times New Roman"/>
                          <a:cs typeface="Times New Roman"/>
                        </a:rPr>
                        <a:t>Pre-Mishap Plan complete.</a:t>
                      </a:r>
                      <a:endParaRPr lang="en-US" sz="2400" dirty="0">
                        <a:latin typeface="Times New Roman"/>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Flight Readiness Review Checklist</a:t>
            </a:r>
            <a:endParaRPr lang="en-US" dirty="0"/>
          </a:p>
        </p:txBody>
      </p:sp>
      <p:graphicFrame>
        <p:nvGraphicFramePr>
          <p:cNvPr id="7" name="Table 6"/>
          <p:cNvGraphicFramePr>
            <a:graphicFrameLocks noGrp="1"/>
          </p:cNvGraphicFramePr>
          <p:nvPr/>
        </p:nvGraphicFramePr>
        <p:xfrm>
          <a:off x="304800" y="1295400"/>
          <a:ext cx="8610600" cy="1295400"/>
        </p:xfrm>
        <a:graphic>
          <a:graphicData uri="http://schemas.openxmlformats.org/drawingml/2006/table">
            <a:tbl>
              <a:tblPr/>
              <a:tblGrid>
                <a:gridCol w="1118749"/>
                <a:gridCol w="7491851"/>
              </a:tblGrid>
              <a:tr h="1295400">
                <a:tc>
                  <a:txBody>
                    <a:bodyPr/>
                    <a:lstStyle/>
                    <a:p>
                      <a:pPr marL="0" marR="0" algn="ctr">
                        <a:spcBef>
                          <a:spcPts val="0"/>
                        </a:spcBef>
                        <a:spcAft>
                          <a:spcPts val="0"/>
                        </a:spcAft>
                      </a:pPr>
                      <a:r>
                        <a:rPr lang="en-US" sz="2400" dirty="0">
                          <a:latin typeface="Arial"/>
                          <a:ea typeface="Times New Roman"/>
                          <a:cs typeface="Times New Roman"/>
                        </a:rPr>
                        <a:t>22</a:t>
                      </a:r>
                      <a:endParaRPr lang="en-US" sz="2400" dirty="0">
                        <a:latin typeface="Times New Roman"/>
                        <a:ea typeface="Times New Roman"/>
                        <a:cs typeface="Times New Roman"/>
                      </a:endParaRPr>
                    </a:p>
                  </a:txBody>
                  <a:tcPr marL="32848" marR="3284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latin typeface="Arial"/>
                          <a:ea typeface="Times New Roman"/>
                          <a:cs typeface="Times New Roman"/>
                        </a:rPr>
                        <a:t>Open safety issues.</a:t>
                      </a:r>
                      <a:endParaRPr lang="en-US" sz="2400" dirty="0">
                        <a:latin typeface="Times New Roman"/>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nvGraphicFramePr>
        <p:xfrm>
          <a:off x="304800" y="2819400"/>
          <a:ext cx="8610600" cy="1219200"/>
        </p:xfrm>
        <a:graphic>
          <a:graphicData uri="http://schemas.openxmlformats.org/drawingml/2006/table">
            <a:tbl>
              <a:tblPr/>
              <a:tblGrid>
                <a:gridCol w="1143000"/>
                <a:gridCol w="7467600"/>
              </a:tblGrid>
              <a:tr h="1219200">
                <a:tc>
                  <a:txBody>
                    <a:bodyPr/>
                    <a:lstStyle/>
                    <a:p>
                      <a:pPr marL="0" marR="0" algn="ctr">
                        <a:spcBef>
                          <a:spcPts val="0"/>
                        </a:spcBef>
                        <a:spcAft>
                          <a:spcPts val="0"/>
                        </a:spcAft>
                      </a:pPr>
                      <a:r>
                        <a:rPr lang="en-US" sz="2400" dirty="0">
                          <a:latin typeface="Arial"/>
                          <a:ea typeface="Times New Roman"/>
                          <a:cs typeface="Times New Roman"/>
                        </a:rPr>
                        <a:t>23</a:t>
                      </a:r>
                      <a:endParaRPr lang="en-US" sz="2400" dirty="0">
                        <a:latin typeface="Times New Roman"/>
                        <a:ea typeface="Times New Roman"/>
                        <a:cs typeface="Times New Roman"/>
                      </a:endParaRPr>
                    </a:p>
                  </a:txBody>
                  <a:tcPr marL="32848" marR="3284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2400" dirty="0">
                          <a:latin typeface="Arial"/>
                          <a:ea typeface="Times New Roman"/>
                          <a:cs typeface="Times New Roman"/>
                        </a:rPr>
                        <a:t>Status of action items from previous reviews.</a:t>
                      </a:r>
                      <a:endParaRPr lang="en-US" sz="2400" dirty="0">
                        <a:latin typeface="Times New Roman"/>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nvGraphicFramePr>
        <p:xfrm>
          <a:off x="304800" y="4343400"/>
          <a:ext cx="8534400" cy="1447800"/>
        </p:xfrm>
        <a:graphic>
          <a:graphicData uri="http://schemas.openxmlformats.org/drawingml/2006/table">
            <a:tbl>
              <a:tblPr/>
              <a:tblGrid>
                <a:gridCol w="1143000"/>
                <a:gridCol w="7391400"/>
              </a:tblGrid>
              <a:tr h="1447800">
                <a:tc>
                  <a:txBody>
                    <a:bodyPr/>
                    <a:lstStyle/>
                    <a:p>
                      <a:pPr marL="0" marR="0" algn="ctr">
                        <a:spcBef>
                          <a:spcPts val="0"/>
                        </a:spcBef>
                        <a:spcAft>
                          <a:spcPts val="0"/>
                        </a:spcAft>
                      </a:pPr>
                      <a:r>
                        <a:rPr lang="en-US" sz="2400" smtClean="0">
                          <a:latin typeface="Arial"/>
                          <a:ea typeface="Times New Roman"/>
                          <a:cs typeface="Times New Roman"/>
                        </a:rPr>
                        <a:t>24</a:t>
                      </a:r>
                      <a:endParaRPr lang="en-US" sz="2400" dirty="0">
                        <a:latin typeface="Arial"/>
                        <a:ea typeface="Times New Roman"/>
                        <a:cs typeface="Times New Roman"/>
                      </a:endParaRPr>
                    </a:p>
                  </a:txBody>
                  <a:tcPr marL="32848" marR="3284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2400" dirty="0">
                          <a:solidFill>
                            <a:srgbClr val="000000"/>
                          </a:solidFill>
                          <a:latin typeface="Arial"/>
                          <a:ea typeface="Times New Roman"/>
                          <a:cs typeface="Times New Roman"/>
                        </a:rPr>
                        <a:t>Status and recommendation of Safety Review Board.</a:t>
                      </a:r>
                      <a:endParaRPr lang="en-US" sz="2400" dirty="0">
                        <a:latin typeface="Times New Roman"/>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The common FRR checklist is used across all divisions of the Northrop Grumman Aerospace Systems Sector.</a:t>
            </a:r>
          </a:p>
          <a:p>
            <a:r>
              <a:rPr lang="en-US" dirty="0" smtClean="0"/>
              <a:t>The FRR Checklist is also a concise FRR Briefing Outline.</a:t>
            </a:r>
          </a:p>
          <a:p>
            <a:r>
              <a:rPr lang="en-US" dirty="0" smtClean="0"/>
              <a:t>The FRR Checklist provides a common FRR Briefing format across the Sector.</a:t>
            </a:r>
          </a:p>
          <a:p>
            <a:r>
              <a:rPr lang="en-US" dirty="0" smtClean="0"/>
              <a:t>Both briefers and reviewers become familiar with the content of the FRR Briefing format reducing the possibility that a critical review item will be overlooked.</a:t>
            </a:r>
          </a:p>
          <a:p>
            <a:r>
              <a:rPr lang="en-US" dirty="0" smtClean="0"/>
              <a:t>We believe that the safety of our flight test operations is enhanced by using this common FRR Checklist.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Questions</a:t>
            </a:r>
            <a:endParaRPr lang="en-US" dirty="0"/>
          </a:p>
        </p:txBody>
      </p:sp>
      <p:pic>
        <p:nvPicPr>
          <p:cNvPr id="4" name="Picture 3" descr="GHLnd.jpg"/>
          <p:cNvPicPr>
            <a:picLocks noChangeAspect="1"/>
          </p:cNvPicPr>
          <p:nvPr/>
        </p:nvPicPr>
        <p:blipFill>
          <a:blip r:embed="rId2" cstate="print"/>
          <a:stretch>
            <a:fillRect/>
          </a:stretch>
        </p:blipFill>
        <p:spPr>
          <a:xfrm>
            <a:off x="381000" y="1066800"/>
            <a:ext cx="8428218" cy="560859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Group 11"/>
          <p:cNvGrpSpPr>
            <a:grpSpLocks/>
          </p:cNvGrpSpPr>
          <p:nvPr/>
        </p:nvGrpSpPr>
        <p:grpSpPr bwMode="auto">
          <a:xfrm>
            <a:off x="0" y="0"/>
            <a:ext cx="9144000" cy="6858000"/>
            <a:chOff x="0" y="0"/>
            <a:chExt cx="5760" cy="4320"/>
          </a:xfrm>
        </p:grpSpPr>
        <p:sp>
          <p:nvSpPr>
            <p:cNvPr id="40963" name="Rectangle 6"/>
            <p:cNvSpPr>
              <a:spLocks noChangeArrowheads="1"/>
            </p:cNvSpPr>
            <p:nvPr/>
          </p:nvSpPr>
          <p:spPr bwMode="auto">
            <a:xfrm>
              <a:off x="0" y="0"/>
              <a:ext cx="5760" cy="4320"/>
            </a:xfrm>
            <a:prstGeom prst="rect">
              <a:avLst/>
            </a:prstGeom>
            <a:solidFill>
              <a:schemeClr val="bg1"/>
            </a:solidFill>
            <a:ln w="9525">
              <a:noFill/>
              <a:miter lim="800000"/>
              <a:headEnd/>
              <a:tailEnd/>
            </a:ln>
          </p:spPr>
          <p:txBody>
            <a:bodyPr wrap="none" anchor="ctr"/>
            <a:lstStyle/>
            <a:p>
              <a:endParaRPr lang="en-US"/>
            </a:p>
          </p:txBody>
        </p:sp>
        <p:grpSp>
          <p:nvGrpSpPr>
            <p:cNvPr id="40964" name="Group 10"/>
            <p:cNvGrpSpPr>
              <a:grpSpLocks/>
            </p:cNvGrpSpPr>
            <p:nvPr/>
          </p:nvGrpSpPr>
          <p:grpSpPr bwMode="auto">
            <a:xfrm>
              <a:off x="552" y="1662"/>
              <a:ext cx="4655" cy="978"/>
              <a:chOff x="529" y="1662"/>
              <a:chExt cx="4655" cy="978"/>
            </a:xfrm>
          </p:grpSpPr>
          <p:pic>
            <p:nvPicPr>
              <p:cNvPr id="40965" name="Picture 7" descr="noc_logo_tagline_blue"/>
              <p:cNvPicPr>
                <a:picLocks noChangeAspect="1" noChangeArrowheads="1"/>
              </p:cNvPicPr>
              <p:nvPr/>
            </p:nvPicPr>
            <p:blipFill>
              <a:blip r:embed="rId2" cstate="print"/>
              <a:srcRect/>
              <a:stretch>
                <a:fillRect/>
              </a:stretch>
            </p:blipFill>
            <p:spPr bwMode="auto">
              <a:xfrm>
                <a:off x="529" y="1662"/>
                <a:ext cx="4610" cy="978"/>
              </a:xfrm>
              <a:prstGeom prst="rect">
                <a:avLst/>
              </a:prstGeom>
              <a:noFill/>
              <a:ln w="9525">
                <a:noFill/>
                <a:miter lim="800000"/>
                <a:headEnd/>
                <a:tailEnd/>
              </a:ln>
            </p:spPr>
          </p:pic>
          <p:sp>
            <p:nvSpPr>
              <p:cNvPr id="40966" name="Rectangle 9"/>
              <p:cNvSpPr>
                <a:spLocks noChangeArrowheads="1"/>
              </p:cNvSpPr>
              <p:nvPr/>
            </p:nvSpPr>
            <p:spPr bwMode="auto">
              <a:xfrm>
                <a:off x="1824" y="2245"/>
                <a:ext cx="3360" cy="384"/>
              </a:xfrm>
              <a:prstGeom prst="rect">
                <a:avLst/>
              </a:prstGeom>
              <a:solidFill>
                <a:schemeClr val="bg1"/>
              </a:solidFill>
              <a:ln w="9525">
                <a:noFill/>
                <a:miter lim="800000"/>
                <a:headEnd/>
                <a:tailEnd/>
              </a:ln>
            </p:spPr>
            <p:txBody>
              <a:bodyPr wrap="none" anchor="ctr"/>
              <a:lstStyle/>
              <a:p>
                <a:endParaRPr lang="en-US"/>
              </a:p>
            </p:txBody>
          </p:sp>
        </p:gr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Northrop Grumman </a:t>
            </a:r>
            <a:r>
              <a:rPr lang="en-US" smtClean="0"/>
              <a:t>Aerospace Systems</a:t>
            </a:r>
            <a:endParaRPr lang="en-US"/>
          </a:p>
        </p:txBody>
      </p:sp>
      <p:sp>
        <p:nvSpPr>
          <p:cNvPr id="26" name="Text Box 30"/>
          <p:cNvSpPr txBox="1">
            <a:spLocks noChangeArrowheads="1"/>
          </p:cNvSpPr>
          <p:nvPr/>
        </p:nvSpPr>
        <p:spPr bwMode="auto">
          <a:xfrm>
            <a:off x="1663700" y="6640513"/>
            <a:ext cx="754063" cy="244475"/>
          </a:xfrm>
          <a:prstGeom prst="rect">
            <a:avLst/>
          </a:prstGeom>
          <a:noFill/>
          <a:ln w="12700">
            <a:noFill/>
            <a:miter lim="800000"/>
            <a:headEnd type="none" w="sm" len="sm"/>
            <a:tailEnd type="none" w="sm" len="sm"/>
          </a:ln>
        </p:spPr>
        <p:txBody>
          <a:bodyPr wrap="none" lIns="91432" tIns="45716" rIns="91432" bIns="45716">
            <a:spAutoFit/>
          </a:bodyPr>
          <a:lstStyle/>
          <a:p>
            <a:r>
              <a:rPr lang="en-US" sz="1000">
                <a:latin typeface="Arial" charset="0"/>
              </a:rPr>
              <a:t>Restricted</a:t>
            </a:r>
          </a:p>
        </p:txBody>
      </p:sp>
      <p:grpSp>
        <p:nvGrpSpPr>
          <p:cNvPr id="127" name="Group 126"/>
          <p:cNvGrpSpPr/>
          <p:nvPr/>
        </p:nvGrpSpPr>
        <p:grpSpPr>
          <a:xfrm>
            <a:off x="-43539" y="1038225"/>
            <a:ext cx="9145664" cy="5846763"/>
            <a:chOff x="-43539" y="1038225"/>
            <a:chExt cx="9145664" cy="5846763"/>
          </a:xfrm>
        </p:grpSpPr>
        <p:sp>
          <p:nvSpPr>
            <p:cNvPr id="128" name="Rectangle 127"/>
            <p:cNvSpPr/>
            <p:nvPr/>
          </p:nvSpPr>
          <p:spPr bwMode="auto">
            <a:xfrm>
              <a:off x="-43539" y="1059545"/>
              <a:ext cx="4325257" cy="2960914"/>
            </a:xfrm>
            <a:prstGeom prst="rect">
              <a:avLst/>
            </a:prstGeom>
            <a:gradFill flip="none" rotWithShape="1">
              <a:gsLst>
                <a:gs pos="0">
                  <a:srgbClr val="006699">
                    <a:tint val="66000"/>
                    <a:satMod val="160000"/>
                  </a:srgbClr>
                </a:gs>
                <a:gs pos="50000">
                  <a:srgbClr val="006699">
                    <a:tint val="44500"/>
                    <a:satMod val="160000"/>
                  </a:srgbClr>
                </a:gs>
                <a:gs pos="100000">
                  <a:srgbClr val="006699">
                    <a:tint val="23500"/>
                    <a:satMod val="160000"/>
                  </a:srgbClr>
                </a:gs>
              </a:gsLst>
              <a:path path="circle">
                <a:fillToRect l="50000" t="50000" r="50000" b="50000"/>
              </a:path>
              <a:tileRect/>
            </a:gradFill>
            <a:ln w="12700" cap="flat" cmpd="sng" algn="ctr">
              <a:solidFill>
                <a:srgbClr val="000000"/>
              </a:solidFill>
              <a:prstDash val="solid"/>
              <a:round/>
              <a:headEnd type="none" w="sm" len="sm"/>
              <a:tailEnd type="none" w="sm" len="sm"/>
            </a:ln>
            <a:effectLst>
              <a:softEdge rad="317500"/>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pitchFamily="34" charset="0"/>
                <a:cs typeface="Arial" charset="0"/>
              </a:endParaRPr>
            </a:p>
          </p:txBody>
        </p:sp>
        <p:sp>
          <p:nvSpPr>
            <p:cNvPr id="129" name="Rectangle 128"/>
            <p:cNvSpPr/>
            <p:nvPr/>
          </p:nvSpPr>
          <p:spPr bwMode="auto">
            <a:xfrm>
              <a:off x="4488541" y="1407301"/>
              <a:ext cx="3817259" cy="2613157"/>
            </a:xfrm>
            <a:prstGeom prst="rect">
              <a:avLst/>
            </a:prstGeom>
            <a:gradFill flip="none" rotWithShape="1">
              <a:gsLst>
                <a:gs pos="0">
                  <a:srgbClr val="00B0F0"/>
                </a:gs>
                <a:gs pos="50000">
                  <a:srgbClr val="006699">
                    <a:tint val="44500"/>
                    <a:satMod val="160000"/>
                  </a:srgbClr>
                </a:gs>
                <a:gs pos="100000">
                  <a:srgbClr val="006699">
                    <a:tint val="23500"/>
                    <a:satMod val="160000"/>
                  </a:srgbClr>
                </a:gs>
              </a:gsLst>
              <a:path path="circle">
                <a:fillToRect l="50000" t="50000" r="50000" b="50000"/>
              </a:path>
              <a:tileRect/>
            </a:gradFill>
            <a:ln w="12700" cap="flat" cmpd="sng" algn="ctr">
              <a:solidFill>
                <a:srgbClr val="000000"/>
              </a:solidFill>
              <a:prstDash val="solid"/>
              <a:round/>
              <a:headEnd type="none" w="sm" len="sm"/>
              <a:tailEnd type="none" w="sm" len="sm"/>
            </a:ln>
            <a:effectLst>
              <a:softEdge rad="317500"/>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pitchFamily="34" charset="0"/>
                <a:cs typeface="Arial" charset="0"/>
              </a:endParaRPr>
            </a:p>
          </p:txBody>
        </p:sp>
        <p:sp>
          <p:nvSpPr>
            <p:cNvPr id="130" name="Rectangle 129"/>
            <p:cNvSpPr/>
            <p:nvPr/>
          </p:nvSpPr>
          <p:spPr bwMode="auto">
            <a:xfrm>
              <a:off x="5105400" y="4076699"/>
              <a:ext cx="3835398" cy="2686955"/>
            </a:xfrm>
            <a:prstGeom prst="rect">
              <a:avLst/>
            </a:prstGeom>
            <a:gradFill flip="none" rotWithShape="1">
              <a:gsLst>
                <a:gs pos="0">
                  <a:srgbClr val="006699">
                    <a:tint val="66000"/>
                    <a:satMod val="160000"/>
                  </a:srgbClr>
                </a:gs>
                <a:gs pos="50000">
                  <a:srgbClr val="006699">
                    <a:tint val="44500"/>
                    <a:satMod val="160000"/>
                  </a:srgbClr>
                </a:gs>
                <a:gs pos="100000">
                  <a:srgbClr val="006699">
                    <a:tint val="23500"/>
                    <a:satMod val="160000"/>
                  </a:srgbClr>
                </a:gs>
              </a:gsLst>
              <a:path path="circle">
                <a:fillToRect l="50000" t="50000" r="50000" b="50000"/>
              </a:path>
              <a:tileRect/>
            </a:gradFill>
            <a:ln w="12700" cap="flat" cmpd="sng" algn="ctr">
              <a:solidFill>
                <a:srgbClr val="000000"/>
              </a:solidFill>
              <a:prstDash val="solid"/>
              <a:round/>
              <a:headEnd type="none" w="sm" len="sm"/>
              <a:tailEnd type="none" w="sm" len="sm"/>
            </a:ln>
            <a:effectLst>
              <a:softEdge rad="317500"/>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pitchFamily="34" charset="0"/>
                <a:cs typeface="Arial" charset="0"/>
              </a:endParaRPr>
            </a:p>
          </p:txBody>
        </p:sp>
        <p:sp>
          <p:nvSpPr>
            <p:cNvPr id="131" name="Rectangle 130"/>
            <p:cNvSpPr/>
            <p:nvPr/>
          </p:nvSpPr>
          <p:spPr bwMode="auto">
            <a:xfrm>
              <a:off x="444500" y="4051300"/>
              <a:ext cx="3837218" cy="2763158"/>
            </a:xfrm>
            <a:prstGeom prst="rect">
              <a:avLst/>
            </a:prstGeom>
            <a:gradFill flip="none" rotWithShape="1">
              <a:gsLst>
                <a:gs pos="0">
                  <a:srgbClr val="006699">
                    <a:tint val="66000"/>
                    <a:satMod val="160000"/>
                  </a:srgbClr>
                </a:gs>
                <a:gs pos="50000">
                  <a:srgbClr val="006699">
                    <a:tint val="44500"/>
                    <a:satMod val="160000"/>
                  </a:srgbClr>
                </a:gs>
                <a:gs pos="100000">
                  <a:srgbClr val="006699">
                    <a:tint val="23500"/>
                    <a:satMod val="160000"/>
                  </a:srgbClr>
                </a:gs>
              </a:gsLst>
              <a:path path="circle">
                <a:fillToRect l="50000" t="50000" r="50000" b="50000"/>
              </a:path>
              <a:tileRect/>
            </a:gradFill>
            <a:ln w="12700" cap="flat" cmpd="sng" algn="ctr">
              <a:solidFill>
                <a:srgbClr val="000000"/>
              </a:solidFill>
              <a:prstDash val="solid"/>
              <a:round/>
              <a:headEnd type="none" w="sm" len="sm"/>
              <a:tailEnd type="none" w="sm" len="sm"/>
            </a:ln>
            <a:effectLst>
              <a:softEdge rad="317500"/>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pitchFamily="34" charset="0"/>
                <a:cs typeface="Arial" charset="0"/>
              </a:endParaRPr>
            </a:p>
          </p:txBody>
        </p:sp>
        <p:pic>
          <p:nvPicPr>
            <p:cNvPr id="132" name="Picture 10" descr="eagle (kewl)"/>
            <p:cNvPicPr>
              <a:picLocks noChangeAspect="1" noChangeArrowheads="1"/>
            </p:cNvPicPr>
            <p:nvPr/>
          </p:nvPicPr>
          <p:blipFill>
            <a:blip r:embed="rId2" cstate="print"/>
            <a:srcRect/>
            <a:stretch>
              <a:fillRect/>
            </a:stretch>
          </p:blipFill>
          <p:spPr bwMode="auto">
            <a:xfrm>
              <a:off x="7771080" y="4700637"/>
              <a:ext cx="1112837" cy="942975"/>
            </a:xfrm>
            <a:prstGeom prst="rect">
              <a:avLst/>
            </a:prstGeom>
            <a:ln>
              <a:noFill/>
            </a:ln>
            <a:effectLst>
              <a:outerShdw blurRad="292100" dist="139700" dir="2700000" algn="tl" rotWithShape="0">
                <a:srgbClr val="333333">
                  <a:alpha val="65000"/>
                </a:srgbClr>
              </a:outerShdw>
            </a:effectLst>
          </p:spPr>
        </p:pic>
        <p:pic>
          <p:nvPicPr>
            <p:cNvPr id="133" name="Picture 3" descr="070724-F-1287F-005_ASC07-0270_091407"/>
            <p:cNvPicPr>
              <a:picLocks noChangeAspect="1" noChangeArrowheads="1"/>
            </p:cNvPicPr>
            <p:nvPr/>
          </p:nvPicPr>
          <p:blipFill>
            <a:blip r:embed="rId3" cstate="print"/>
            <a:srcRect l="11632" t="12361" r="9462" b="28140"/>
            <a:stretch>
              <a:fillRect/>
            </a:stretch>
          </p:blipFill>
          <p:spPr bwMode="auto">
            <a:xfrm>
              <a:off x="6967938" y="1238250"/>
              <a:ext cx="1192212" cy="642938"/>
            </a:xfrm>
            <a:prstGeom prst="rect">
              <a:avLst/>
            </a:prstGeom>
            <a:ln>
              <a:noFill/>
            </a:ln>
            <a:effectLst>
              <a:outerShdw blurRad="292100" dist="139700" dir="2700000" algn="tl" rotWithShape="0">
                <a:srgbClr val="333333">
                  <a:alpha val="65000"/>
                </a:srgbClr>
              </a:outerShdw>
            </a:effectLst>
          </p:spPr>
        </p:pic>
        <p:pic>
          <p:nvPicPr>
            <p:cNvPr id="134" name="Picture 6" descr="EA-18G"/>
            <p:cNvPicPr>
              <a:picLocks noChangeAspect="1" noChangeArrowheads="1"/>
            </p:cNvPicPr>
            <p:nvPr/>
          </p:nvPicPr>
          <p:blipFill>
            <a:blip r:embed="rId4" cstate="print"/>
            <a:srcRect/>
            <a:stretch>
              <a:fillRect/>
            </a:stretch>
          </p:blipFill>
          <p:spPr bwMode="auto">
            <a:xfrm>
              <a:off x="169863" y="5213350"/>
              <a:ext cx="1025525" cy="1041400"/>
            </a:xfrm>
            <a:prstGeom prst="rect">
              <a:avLst/>
            </a:prstGeom>
            <a:ln>
              <a:noFill/>
            </a:ln>
            <a:effectLst>
              <a:outerShdw blurRad="292100" dist="139700" dir="2700000" algn="tl" rotWithShape="0">
                <a:srgbClr val="333333">
                  <a:alpha val="65000"/>
                </a:srgbClr>
              </a:outerShdw>
            </a:effectLst>
          </p:spPr>
        </p:pic>
        <p:pic>
          <p:nvPicPr>
            <p:cNvPr id="135" name="Picture 7" descr="EA-6B"/>
            <p:cNvPicPr>
              <a:picLocks noChangeAspect="1" noChangeArrowheads="1"/>
            </p:cNvPicPr>
            <p:nvPr/>
          </p:nvPicPr>
          <p:blipFill>
            <a:blip r:embed="rId5" cstate="print"/>
            <a:srcRect/>
            <a:stretch>
              <a:fillRect/>
            </a:stretch>
          </p:blipFill>
          <p:spPr bwMode="auto">
            <a:xfrm>
              <a:off x="1662547" y="4949616"/>
              <a:ext cx="1088799" cy="726319"/>
            </a:xfrm>
            <a:prstGeom prst="rect">
              <a:avLst/>
            </a:prstGeom>
            <a:ln>
              <a:noFill/>
            </a:ln>
            <a:effectLst>
              <a:outerShdw blurRad="292100" dist="139700" dir="2700000" algn="tl" rotWithShape="0">
                <a:srgbClr val="333333">
                  <a:alpha val="65000"/>
                </a:srgbClr>
              </a:outerShdw>
            </a:effectLst>
          </p:spPr>
        </p:pic>
        <p:pic>
          <p:nvPicPr>
            <p:cNvPr id="136" name="Picture 8" descr="E-8C"/>
            <p:cNvPicPr>
              <a:picLocks noChangeAspect="1" noChangeArrowheads="1"/>
            </p:cNvPicPr>
            <p:nvPr/>
          </p:nvPicPr>
          <p:blipFill>
            <a:blip r:embed="rId6" cstate="print"/>
            <a:srcRect/>
            <a:stretch>
              <a:fillRect/>
            </a:stretch>
          </p:blipFill>
          <p:spPr bwMode="auto">
            <a:xfrm>
              <a:off x="2616200" y="5726313"/>
              <a:ext cx="1463675" cy="685800"/>
            </a:xfrm>
            <a:prstGeom prst="rect">
              <a:avLst/>
            </a:prstGeom>
            <a:ln>
              <a:noFill/>
            </a:ln>
            <a:effectLst>
              <a:outerShdw blurRad="292100" dist="139700" dir="2700000" algn="tl" rotWithShape="0">
                <a:srgbClr val="333333">
                  <a:alpha val="65000"/>
                </a:srgbClr>
              </a:outerShdw>
            </a:effectLst>
          </p:spPr>
        </p:pic>
        <p:pic>
          <p:nvPicPr>
            <p:cNvPr id="137" name="Picture 9" descr="BAMS"/>
            <p:cNvPicPr>
              <a:picLocks noChangeAspect="1" noChangeArrowheads="1"/>
            </p:cNvPicPr>
            <p:nvPr/>
          </p:nvPicPr>
          <p:blipFill>
            <a:blip r:embed="rId7" cstate="print"/>
            <a:srcRect/>
            <a:stretch>
              <a:fillRect/>
            </a:stretch>
          </p:blipFill>
          <p:spPr bwMode="auto">
            <a:xfrm>
              <a:off x="3102264" y="4094464"/>
              <a:ext cx="1189038" cy="1514475"/>
            </a:xfrm>
            <a:prstGeom prst="rect">
              <a:avLst/>
            </a:prstGeom>
            <a:ln>
              <a:noFill/>
            </a:ln>
            <a:effectLst>
              <a:outerShdw blurRad="292100" dist="139700" dir="2700000" algn="tl" rotWithShape="0">
                <a:srgbClr val="333333">
                  <a:alpha val="65000"/>
                </a:srgbClr>
              </a:outerShdw>
            </a:effectLst>
          </p:spPr>
        </p:pic>
        <p:pic>
          <p:nvPicPr>
            <p:cNvPr id="138" name="Picture 10" descr="eagle (kewl)"/>
            <p:cNvPicPr>
              <a:picLocks noChangeAspect="1" noChangeArrowheads="1"/>
            </p:cNvPicPr>
            <p:nvPr/>
          </p:nvPicPr>
          <p:blipFill>
            <a:blip r:embed="rId2" cstate="print"/>
            <a:srcRect/>
            <a:stretch>
              <a:fillRect/>
            </a:stretch>
          </p:blipFill>
          <p:spPr bwMode="auto">
            <a:xfrm>
              <a:off x="1344613" y="5724125"/>
              <a:ext cx="1112837" cy="942975"/>
            </a:xfrm>
            <a:prstGeom prst="rect">
              <a:avLst/>
            </a:prstGeom>
            <a:ln>
              <a:noFill/>
            </a:ln>
            <a:effectLst>
              <a:outerShdw blurRad="292100" dist="139700" dir="2700000" algn="tl" rotWithShape="0">
                <a:srgbClr val="333333">
                  <a:alpha val="65000"/>
                </a:srgbClr>
              </a:outerShdw>
            </a:effectLst>
          </p:spPr>
        </p:pic>
        <p:pic>
          <p:nvPicPr>
            <p:cNvPr id="139" name="Picture 12" descr="NPOESS no mast"/>
            <p:cNvPicPr>
              <a:picLocks noChangeAspect="1" noChangeArrowheads="1"/>
            </p:cNvPicPr>
            <p:nvPr/>
          </p:nvPicPr>
          <p:blipFill>
            <a:blip r:embed="rId8" cstate="print"/>
            <a:srcRect/>
            <a:stretch>
              <a:fillRect/>
            </a:stretch>
          </p:blipFill>
          <p:spPr bwMode="auto">
            <a:xfrm>
              <a:off x="1584776" y="2542495"/>
              <a:ext cx="1461491" cy="1293395"/>
            </a:xfrm>
            <a:prstGeom prst="rect">
              <a:avLst/>
            </a:prstGeom>
            <a:ln>
              <a:noFill/>
            </a:ln>
            <a:effectLst>
              <a:outerShdw blurRad="292100" dist="139700" dir="2700000" algn="tl" rotWithShape="0">
                <a:srgbClr val="333333">
                  <a:alpha val="65000"/>
                </a:srgbClr>
              </a:outerShdw>
            </a:effectLst>
          </p:spPr>
        </p:pic>
        <p:sp>
          <p:nvSpPr>
            <p:cNvPr id="140" name="Rectangle 14"/>
            <p:cNvSpPr>
              <a:spLocks noChangeArrowheads="1"/>
            </p:cNvSpPr>
            <p:nvPr/>
          </p:nvSpPr>
          <p:spPr bwMode="auto">
            <a:xfrm>
              <a:off x="257175" y="1126876"/>
              <a:ext cx="963613" cy="753893"/>
            </a:xfrm>
            <a:prstGeom prst="rect">
              <a:avLst/>
            </a:prstGeom>
            <a:noFill/>
            <a:ln w="9525">
              <a:noFill/>
              <a:miter lim="800000"/>
              <a:headEnd/>
              <a:tailEnd/>
            </a:ln>
          </p:spPr>
          <p:txBody>
            <a:bodyPr lIns="89810" tIns="44117" rIns="89810" bIns="44117">
              <a:spAutoFit/>
            </a:bodyPr>
            <a:lstStyle/>
            <a:p>
              <a:pPr marL="0" marR="0" lvl="0" indent="0" algn="r" defTabSz="908050" eaLnBrk="0" fontAlgn="auto" latinLnBrk="0" hangingPunct="0">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Arial Narrow" pitchFamily="34" charset="0"/>
                </a:rPr>
                <a:t>Space Systems Division</a:t>
              </a:r>
            </a:p>
          </p:txBody>
        </p:sp>
        <p:sp>
          <p:nvSpPr>
            <p:cNvPr id="141" name="Rectangle 15"/>
            <p:cNvSpPr>
              <a:spLocks noChangeArrowheads="1"/>
            </p:cNvSpPr>
            <p:nvPr/>
          </p:nvSpPr>
          <p:spPr bwMode="auto">
            <a:xfrm>
              <a:off x="6038069" y="4717493"/>
              <a:ext cx="1987550" cy="975492"/>
            </a:xfrm>
            <a:prstGeom prst="rect">
              <a:avLst/>
            </a:prstGeom>
            <a:noFill/>
            <a:ln w="9525">
              <a:noFill/>
              <a:miter lim="800000"/>
              <a:headEnd/>
              <a:tailEnd/>
            </a:ln>
          </p:spPr>
          <p:txBody>
            <a:bodyPr lIns="89810" tIns="44117" rIns="89810" bIns="44117">
              <a:spAutoFit/>
            </a:bodyPr>
            <a:lstStyle/>
            <a:p>
              <a:pPr marL="0" marR="0" lvl="0" indent="0" defTabSz="908050" eaLnBrk="0" fontAlgn="auto" latinLnBrk="0" hangingPunct="0">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Arial Narrow" pitchFamily="34" charset="0"/>
                </a:rPr>
                <a:t>Advanced Programs and Technology Division</a:t>
              </a:r>
            </a:p>
          </p:txBody>
        </p:sp>
        <p:pic>
          <p:nvPicPr>
            <p:cNvPr id="142" name="Picture 17" descr="STSS Satellites 1 &amp; 2_Jan04"/>
            <p:cNvPicPr>
              <a:picLocks noChangeAspect="1" noChangeArrowheads="1"/>
            </p:cNvPicPr>
            <p:nvPr/>
          </p:nvPicPr>
          <p:blipFill>
            <a:blip r:embed="rId9" cstate="print"/>
            <a:srcRect/>
            <a:stretch>
              <a:fillRect/>
            </a:stretch>
          </p:blipFill>
          <p:spPr bwMode="auto">
            <a:xfrm>
              <a:off x="1347788" y="1184275"/>
              <a:ext cx="1357312" cy="1227138"/>
            </a:xfrm>
            <a:prstGeom prst="rect">
              <a:avLst/>
            </a:prstGeom>
            <a:ln>
              <a:noFill/>
            </a:ln>
            <a:effectLst>
              <a:outerShdw blurRad="292100" dist="139700" dir="2700000" algn="tl" rotWithShape="0">
                <a:srgbClr val="333333">
                  <a:alpha val="65000"/>
                </a:srgbClr>
              </a:outerShdw>
            </a:effectLst>
          </p:spPr>
        </p:pic>
        <p:pic>
          <p:nvPicPr>
            <p:cNvPr id="143" name="Picture 18" descr="AEHF_5-panel_Mod"/>
            <p:cNvPicPr>
              <a:picLocks noChangeAspect="1" noChangeArrowheads="1"/>
            </p:cNvPicPr>
            <p:nvPr/>
          </p:nvPicPr>
          <p:blipFill>
            <a:blip r:embed="rId10" cstate="print"/>
            <a:srcRect b="6963"/>
            <a:stretch>
              <a:fillRect/>
            </a:stretch>
          </p:blipFill>
          <p:spPr bwMode="auto">
            <a:xfrm>
              <a:off x="2840715" y="2387400"/>
              <a:ext cx="1452152" cy="1003500"/>
            </a:xfrm>
            <a:prstGeom prst="rect">
              <a:avLst/>
            </a:prstGeom>
            <a:ln>
              <a:noFill/>
            </a:ln>
            <a:effectLst>
              <a:outerShdw blurRad="292100" dist="139700" dir="2700000" algn="tl" rotWithShape="0">
                <a:srgbClr val="333333">
                  <a:alpha val="65000"/>
                </a:srgbClr>
              </a:outerShdw>
            </a:effectLst>
          </p:spPr>
        </p:pic>
        <p:sp>
          <p:nvSpPr>
            <p:cNvPr id="144" name="Rectangle 19"/>
            <p:cNvSpPr>
              <a:spLocks noChangeArrowheads="1"/>
            </p:cNvSpPr>
            <p:nvPr/>
          </p:nvSpPr>
          <p:spPr bwMode="auto">
            <a:xfrm>
              <a:off x="790522" y="4027289"/>
              <a:ext cx="2333173" cy="975492"/>
            </a:xfrm>
            <a:prstGeom prst="rect">
              <a:avLst/>
            </a:prstGeom>
            <a:noFill/>
            <a:ln w="9525">
              <a:noFill/>
              <a:miter lim="800000"/>
              <a:headEnd/>
              <a:tailEnd/>
            </a:ln>
          </p:spPr>
          <p:txBody>
            <a:bodyPr wrap="square" lIns="89810" tIns="44117" rIns="89810" bIns="44117">
              <a:spAutoFit/>
            </a:bodyPr>
            <a:lstStyle/>
            <a:p>
              <a:pPr marL="0" marR="0" lvl="0" indent="0" algn="r" defTabSz="908050" eaLnBrk="0" fontAlgn="auto" latinLnBrk="0" hangingPunct="0">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Arial Narrow" pitchFamily="34" charset="0"/>
                </a:rPr>
                <a:t>Battle Management </a:t>
              </a:r>
              <a:endParaRPr kumimoji="0" lang="en-US" sz="1800" b="1" i="0" u="none" strike="noStrike" kern="0" cap="none" spc="0" normalizeH="0" baseline="0" noProof="0" dirty="0" smtClean="0">
                <a:ln>
                  <a:noFill/>
                </a:ln>
                <a:solidFill>
                  <a:sysClr val="windowText" lastClr="000000"/>
                </a:solidFill>
                <a:effectLst/>
                <a:uLnTx/>
                <a:uFillTx/>
                <a:latin typeface="Arial Narrow" pitchFamily="34" charset="0"/>
              </a:endParaRPr>
            </a:p>
            <a:p>
              <a:pPr marL="0" marR="0" lvl="0" indent="0" algn="r" defTabSz="908050" eaLnBrk="0" fontAlgn="auto" latinLnBrk="0" hangingPunct="0">
                <a:lnSpc>
                  <a:spcPct val="8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ysClr val="windowText" lastClr="000000"/>
                  </a:solidFill>
                  <a:effectLst/>
                  <a:uLnTx/>
                  <a:uFillTx/>
                  <a:latin typeface="Arial Narrow" pitchFamily="34" charset="0"/>
                </a:rPr>
                <a:t>and </a:t>
              </a:r>
              <a:r>
                <a:rPr kumimoji="0" lang="en-US" sz="1800" b="1" i="0" u="none" strike="noStrike" kern="0" cap="none" spc="0" normalizeH="0" baseline="0" noProof="0" dirty="0">
                  <a:ln>
                    <a:noFill/>
                  </a:ln>
                  <a:solidFill>
                    <a:sysClr val="windowText" lastClr="000000"/>
                  </a:solidFill>
                  <a:effectLst/>
                  <a:uLnTx/>
                  <a:uFillTx/>
                  <a:latin typeface="Arial Narrow" pitchFamily="34" charset="0"/>
                </a:rPr>
                <a:t>Engagement </a:t>
              </a:r>
              <a:r>
                <a:rPr kumimoji="0" lang="en-US" sz="1800" b="1" i="0" u="none" strike="noStrike" kern="0" cap="none" spc="0" normalizeH="0" baseline="0" noProof="0" dirty="0" smtClean="0">
                  <a:ln>
                    <a:noFill/>
                  </a:ln>
                  <a:solidFill>
                    <a:sysClr val="windowText" lastClr="000000"/>
                  </a:solidFill>
                  <a:effectLst/>
                  <a:uLnTx/>
                  <a:uFillTx/>
                  <a:latin typeface="Arial Narrow" pitchFamily="34" charset="0"/>
                </a:rPr>
                <a:t>Systems</a:t>
              </a:r>
              <a:br>
                <a:rPr kumimoji="0" lang="en-US" sz="1800" b="1" i="0" u="none" strike="noStrike" kern="0" cap="none" spc="0" normalizeH="0" baseline="0" noProof="0" dirty="0" smtClean="0">
                  <a:ln>
                    <a:noFill/>
                  </a:ln>
                  <a:solidFill>
                    <a:sysClr val="windowText" lastClr="000000"/>
                  </a:solidFill>
                  <a:effectLst/>
                  <a:uLnTx/>
                  <a:uFillTx/>
                  <a:latin typeface="Arial Narrow" pitchFamily="34" charset="0"/>
                </a:rPr>
              </a:br>
              <a:r>
                <a:rPr kumimoji="0" lang="en-US" sz="1800" b="1" i="0" u="none" strike="noStrike" kern="0" cap="none" spc="0" normalizeH="0" baseline="0" noProof="0" dirty="0" smtClean="0">
                  <a:ln>
                    <a:noFill/>
                  </a:ln>
                  <a:solidFill>
                    <a:sysClr val="windowText" lastClr="000000"/>
                  </a:solidFill>
                  <a:effectLst/>
                  <a:uLnTx/>
                  <a:uFillTx/>
                  <a:latin typeface="Arial Narrow" pitchFamily="34" charset="0"/>
                </a:rPr>
                <a:t>Division</a:t>
              </a:r>
              <a:endParaRPr kumimoji="0" lang="en-US" sz="1800" b="1" i="0" u="none" strike="noStrike" kern="0" cap="none" spc="0" normalizeH="0" baseline="0" noProof="0" dirty="0">
                <a:ln>
                  <a:noFill/>
                </a:ln>
                <a:solidFill>
                  <a:sysClr val="windowText" lastClr="000000"/>
                </a:solidFill>
                <a:effectLst/>
                <a:uLnTx/>
                <a:uFillTx/>
                <a:latin typeface="Arial Narrow" pitchFamily="34" charset="0"/>
              </a:endParaRPr>
            </a:p>
          </p:txBody>
        </p:sp>
        <p:sp>
          <p:nvSpPr>
            <p:cNvPr id="145" name="Text Box 22"/>
            <p:cNvSpPr txBox="1">
              <a:spLocks noChangeArrowheads="1"/>
            </p:cNvSpPr>
            <p:nvPr/>
          </p:nvSpPr>
          <p:spPr bwMode="auto">
            <a:xfrm>
              <a:off x="508000" y="6248400"/>
              <a:ext cx="633413" cy="244475"/>
            </a:xfrm>
            <a:prstGeom prst="rect">
              <a:avLst/>
            </a:prstGeom>
            <a:noFill/>
            <a:ln w="12700">
              <a:noFill/>
              <a:miter lim="800000"/>
              <a:headEnd type="none" w="sm" len="sm"/>
              <a:tailEnd type="none" w="sm" len="sm"/>
            </a:ln>
          </p:spPr>
          <p:txBody>
            <a:bodyPr wrap="none" lIns="91432" tIns="45716" rIns="91432" bIns="45716">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Arial" charset="0"/>
                </a:rPr>
                <a:t>EA-18G</a:t>
              </a:r>
            </a:p>
          </p:txBody>
        </p:sp>
        <p:sp>
          <p:nvSpPr>
            <p:cNvPr id="146" name="Text Box 23"/>
            <p:cNvSpPr txBox="1">
              <a:spLocks noChangeArrowheads="1"/>
            </p:cNvSpPr>
            <p:nvPr/>
          </p:nvSpPr>
          <p:spPr bwMode="auto">
            <a:xfrm>
              <a:off x="1607975" y="5467470"/>
              <a:ext cx="549275" cy="244475"/>
            </a:xfrm>
            <a:prstGeom prst="rect">
              <a:avLst/>
            </a:prstGeom>
            <a:noFill/>
            <a:ln w="12700">
              <a:noFill/>
              <a:miter lim="800000"/>
              <a:headEnd type="none" w="sm" len="sm"/>
              <a:tailEnd type="none" w="sm" len="sm"/>
            </a:ln>
          </p:spPr>
          <p:txBody>
            <a:bodyPr wrap="none" lIns="91432" tIns="45716" rIns="91432" bIns="45716">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Arial" charset="0"/>
                </a:rPr>
                <a:t>EA-6B</a:t>
              </a:r>
            </a:p>
          </p:txBody>
        </p:sp>
        <p:sp>
          <p:nvSpPr>
            <p:cNvPr id="147" name="Text Box 24"/>
            <p:cNvSpPr txBox="1">
              <a:spLocks noChangeArrowheads="1"/>
            </p:cNvSpPr>
            <p:nvPr/>
          </p:nvSpPr>
          <p:spPr bwMode="auto">
            <a:xfrm>
              <a:off x="2568575" y="6413900"/>
              <a:ext cx="993775" cy="244475"/>
            </a:xfrm>
            <a:prstGeom prst="rect">
              <a:avLst/>
            </a:prstGeom>
            <a:noFill/>
            <a:ln w="12700">
              <a:noFill/>
              <a:miter lim="800000"/>
              <a:headEnd type="none" w="sm" len="sm"/>
              <a:tailEnd type="none" w="sm" len="sm"/>
            </a:ln>
          </p:spPr>
          <p:txBody>
            <a:bodyPr wrap="none" lIns="91432" tIns="45716" rIns="91432" bIns="45716">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Arial" charset="0"/>
                </a:rPr>
                <a:t>E-8C JSTARS</a:t>
              </a:r>
            </a:p>
          </p:txBody>
        </p:sp>
        <p:sp>
          <p:nvSpPr>
            <p:cNvPr id="148" name="Text Box 25"/>
            <p:cNvSpPr txBox="1">
              <a:spLocks noChangeArrowheads="1"/>
            </p:cNvSpPr>
            <p:nvPr/>
          </p:nvSpPr>
          <p:spPr bwMode="auto">
            <a:xfrm>
              <a:off x="3083777" y="4881324"/>
              <a:ext cx="1227137" cy="701675"/>
            </a:xfrm>
            <a:prstGeom prst="rect">
              <a:avLst/>
            </a:prstGeom>
            <a:noFill/>
            <a:ln w="12700">
              <a:noFill/>
              <a:miter lim="800000"/>
              <a:headEnd type="none" w="sm" len="sm"/>
              <a:tailEnd type="none" w="sm" len="sm"/>
            </a:ln>
          </p:spPr>
          <p:txBody>
            <a:bodyPr lIns="91432" tIns="45716" rIns="91432" bIns="45716">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Arial" charset="0"/>
                </a:rPr>
                <a:t>Broad Area Maritime Surveillance (BAMS)</a:t>
              </a:r>
            </a:p>
          </p:txBody>
        </p:sp>
        <p:sp>
          <p:nvSpPr>
            <p:cNvPr id="149" name="Text Box 30"/>
            <p:cNvSpPr txBox="1">
              <a:spLocks noChangeArrowheads="1"/>
            </p:cNvSpPr>
            <p:nvPr/>
          </p:nvSpPr>
          <p:spPr bwMode="auto">
            <a:xfrm>
              <a:off x="1663700" y="6640513"/>
              <a:ext cx="754063" cy="244475"/>
            </a:xfrm>
            <a:prstGeom prst="rect">
              <a:avLst/>
            </a:prstGeom>
            <a:noFill/>
            <a:ln w="12700">
              <a:noFill/>
              <a:miter lim="800000"/>
              <a:headEnd type="none" w="sm" len="sm"/>
              <a:tailEnd type="none" w="sm" len="sm"/>
            </a:ln>
          </p:spPr>
          <p:txBody>
            <a:bodyPr wrap="none" lIns="91432" tIns="45716" rIns="91432" bIns="45716">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ysClr val="windowText" lastClr="000000"/>
                  </a:solidFill>
                  <a:effectLst/>
                  <a:uLnTx/>
                  <a:uFillTx/>
                  <a:latin typeface="Arial" charset="0"/>
                </a:rPr>
                <a:t>Restricted</a:t>
              </a:r>
            </a:p>
          </p:txBody>
        </p:sp>
        <p:sp>
          <p:nvSpPr>
            <p:cNvPr id="150" name="Text Box 32"/>
            <p:cNvSpPr txBox="1">
              <a:spLocks noChangeArrowheads="1"/>
            </p:cNvSpPr>
            <p:nvPr/>
          </p:nvSpPr>
          <p:spPr bwMode="auto">
            <a:xfrm>
              <a:off x="1548945" y="3587903"/>
              <a:ext cx="711200" cy="244475"/>
            </a:xfrm>
            <a:prstGeom prst="rect">
              <a:avLst/>
            </a:prstGeom>
            <a:noFill/>
            <a:ln w="12700">
              <a:noFill/>
              <a:miter lim="800000"/>
              <a:headEnd type="none" w="sm" len="sm"/>
              <a:tailEnd type="none" w="sm" len="sm"/>
            </a:ln>
          </p:spPr>
          <p:txBody>
            <a:bodyPr wrap="none" lIns="91432" tIns="45716" rIns="91432" bIns="45716">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Arial" charset="0"/>
                </a:rPr>
                <a:t>NPOESS</a:t>
              </a:r>
            </a:p>
          </p:txBody>
        </p:sp>
        <p:sp>
          <p:nvSpPr>
            <p:cNvPr id="151" name="Text Box 33"/>
            <p:cNvSpPr txBox="1">
              <a:spLocks noChangeArrowheads="1"/>
            </p:cNvSpPr>
            <p:nvPr/>
          </p:nvSpPr>
          <p:spPr bwMode="auto">
            <a:xfrm>
              <a:off x="3823378" y="3389413"/>
              <a:ext cx="522287" cy="244475"/>
            </a:xfrm>
            <a:prstGeom prst="rect">
              <a:avLst/>
            </a:prstGeom>
            <a:noFill/>
            <a:ln w="12700">
              <a:noFill/>
              <a:miter lim="800000"/>
              <a:headEnd type="none" w="sm" len="sm"/>
              <a:tailEnd type="none" w="sm" len="sm"/>
            </a:ln>
          </p:spPr>
          <p:txBody>
            <a:bodyPr wrap="none" lIns="91432" tIns="45716" rIns="91432" bIns="45716">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Arial" charset="0"/>
                </a:rPr>
                <a:t>AEHF</a:t>
              </a:r>
            </a:p>
          </p:txBody>
        </p:sp>
        <p:sp>
          <p:nvSpPr>
            <p:cNvPr id="152" name="Text Box 34"/>
            <p:cNvSpPr txBox="1">
              <a:spLocks noChangeArrowheads="1"/>
            </p:cNvSpPr>
            <p:nvPr/>
          </p:nvSpPr>
          <p:spPr bwMode="auto">
            <a:xfrm>
              <a:off x="1309688" y="1170388"/>
              <a:ext cx="514350" cy="244475"/>
            </a:xfrm>
            <a:prstGeom prst="rect">
              <a:avLst/>
            </a:prstGeom>
            <a:noFill/>
            <a:ln w="12700">
              <a:noFill/>
              <a:miter lim="800000"/>
              <a:headEnd type="none" w="sm" len="sm"/>
              <a:tailEnd type="none" w="sm" len="sm"/>
            </a:ln>
          </p:spPr>
          <p:txBody>
            <a:bodyPr wrap="none" lIns="91432" tIns="45716" rIns="91432" bIns="45716">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Arial" charset="0"/>
                </a:rPr>
                <a:t>STSS</a:t>
              </a:r>
            </a:p>
          </p:txBody>
        </p:sp>
        <p:sp>
          <p:nvSpPr>
            <p:cNvPr id="153" name="Text Box 37"/>
            <p:cNvSpPr txBox="1">
              <a:spLocks noChangeArrowheads="1"/>
            </p:cNvSpPr>
            <p:nvPr/>
          </p:nvSpPr>
          <p:spPr bwMode="auto">
            <a:xfrm>
              <a:off x="6875863" y="1038225"/>
              <a:ext cx="901700" cy="244475"/>
            </a:xfrm>
            <a:prstGeom prst="rect">
              <a:avLst/>
            </a:prstGeom>
            <a:noFill/>
            <a:ln w="12700">
              <a:noFill/>
              <a:miter lim="800000"/>
              <a:headEnd type="none" w="sm" len="sm"/>
              <a:tailEnd type="none" w="sm" len="sm"/>
            </a:ln>
          </p:spPr>
          <p:txBody>
            <a:bodyPr wrap="none" lIns="91432" tIns="45716" rIns="91432" bIns="45716">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Arial" charset="0"/>
                </a:rPr>
                <a:t>Global Hawk</a:t>
              </a:r>
            </a:p>
          </p:txBody>
        </p:sp>
        <p:sp>
          <p:nvSpPr>
            <p:cNvPr id="154" name="Text Box 38"/>
            <p:cNvSpPr txBox="1">
              <a:spLocks noChangeArrowheads="1"/>
            </p:cNvSpPr>
            <p:nvPr/>
          </p:nvSpPr>
          <p:spPr bwMode="auto">
            <a:xfrm>
              <a:off x="7278688" y="2575225"/>
              <a:ext cx="452188" cy="246213"/>
            </a:xfrm>
            <a:prstGeom prst="rect">
              <a:avLst/>
            </a:prstGeom>
            <a:noFill/>
            <a:ln w="12700">
              <a:noFill/>
              <a:miter lim="800000"/>
              <a:headEnd type="none" w="sm" len="sm"/>
              <a:tailEnd type="none" w="sm" len="sm"/>
            </a:ln>
          </p:spPr>
          <p:txBody>
            <a:bodyPr wrap="square" lIns="91432" tIns="45716" rIns="91432" bIns="45716">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Arial" charset="0"/>
                </a:rPr>
                <a:t>F-35</a:t>
              </a:r>
            </a:p>
          </p:txBody>
        </p:sp>
        <p:pic>
          <p:nvPicPr>
            <p:cNvPr id="155" name="Picture 41" descr="eagle (kewl)"/>
            <p:cNvPicPr>
              <a:picLocks noChangeAspect="1" noChangeArrowheads="1"/>
            </p:cNvPicPr>
            <p:nvPr/>
          </p:nvPicPr>
          <p:blipFill>
            <a:blip r:embed="rId2" cstate="print"/>
            <a:srcRect/>
            <a:stretch>
              <a:fillRect/>
            </a:stretch>
          </p:blipFill>
          <p:spPr bwMode="auto">
            <a:xfrm>
              <a:off x="2819400" y="1184275"/>
              <a:ext cx="1309688" cy="1107727"/>
            </a:xfrm>
            <a:prstGeom prst="rect">
              <a:avLst/>
            </a:prstGeom>
            <a:ln>
              <a:noFill/>
            </a:ln>
            <a:effectLst>
              <a:outerShdw blurRad="292100" dist="139700" dir="2700000" algn="tl" rotWithShape="0">
                <a:srgbClr val="333333">
                  <a:alpha val="65000"/>
                </a:srgbClr>
              </a:outerShdw>
            </a:effectLst>
          </p:spPr>
        </p:pic>
        <p:pic>
          <p:nvPicPr>
            <p:cNvPr id="156" name="Picture 46" descr="TCDL_081408_Day2"/>
            <p:cNvPicPr>
              <a:picLocks noChangeAspect="1" noChangeArrowheads="1"/>
            </p:cNvPicPr>
            <p:nvPr/>
          </p:nvPicPr>
          <p:blipFill>
            <a:blip r:embed="rId11" cstate="print"/>
            <a:srcRect l="1254" r="4660"/>
            <a:stretch>
              <a:fillRect/>
            </a:stretch>
          </p:blipFill>
          <p:spPr bwMode="auto">
            <a:xfrm>
              <a:off x="4867275" y="1152525"/>
              <a:ext cx="833438" cy="1030288"/>
            </a:xfrm>
            <a:prstGeom prst="rect">
              <a:avLst/>
            </a:prstGeom>
            <a:ln>
              <a:noFill/>
            </a:ln>
            <a:effectLst>
              <a:outerShdw blurRad="292100" dist="139700" dir="2700000" algn="tl" rotWithShape="0">
                <a:srgbClr val="333333">
                  <a:alpha val="65000"/>
                </a:srgbClr>
              </a:outerShdw>
            </a:effectLst>
          </p:spPr>
        </p:pic>
        <p:pic>
          <p:nvPicPr>
            <p:cNvPr id="157" name="Picture 45" descr="BQM-74E"/>
            <p:cNvPicPr>
              <a:picLocks noChangeAspect="1" noChangeArrowheads="1"/>
            </p:cNvPicPr>
            <p:nvPr/>
          </p:nvPicPr>
          <p:blipFill>
            <a:blip r:embed="rId12" cstate="print"/>
            <a:srcRect l="4362" r="4195"/>
            <a:stretch>
              <a:fillRect/>
            </a:stretch>
          </p:blipFill>
          <p:spPr bwMode="auto">
            <a:xfrm>
              <a:off x="5314314" y="3106738"/>
              <a:ext cx="868999" cy="906997"/>
            </a:xfrm>
            <a:prstGeom prst="rect">
              <a:avLst/>
            </a:prstGeom>
            <a:ln>
              <a:noFill/>
            </a:ln>
            <a:effectLst>
              <a:outerShdw blurRad="292100" dist="139700" dir="2700000" algn="tl" rotWithShape="0">
                <a:srgbClr val="333333">
                  <a:alpha val="65000"/>
                </a:srgbClr>
              </a:outerShdw>
            </a:effectLst>
          </p:spPr>
        </p:pic>
        <p:sp>
          <p:nvSpPr>
            <p:cNvPr id="158" name="Text Box 49"/>
            <p:cNvSpPr txBox="1">
              <a:spLocks noChangeArrowheads="1"/>
            </p:cNvSpPr>
            <p:nvPr/>
          </p:nvSpPr>
          <p:spPr bwMode="auto">
            <a:xfrm>
              <a:off x="4919963" y="2004913"/>
              <a:ext cx="820737" cy="152400"/>
            </a:xfrm>
            <a:prstGeom prst="rect">
              <a:avLst/>
            </a:prstGeom>
            <a:noFill/>
            <a:ln w="12700">
              <a:noFill/>
              <a:miter lim="800000"/>
              <a:headEnd type="none" w="sm" len="sm"/>
              <a:tailEnd type="none" w="sm" len="sm"/>
            </a:ln>
          </p:spPr>
          <p:txBody>
            <a:bodyPr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Arial" charset="0"/>
                </a:rPr>
                <a:t>Fire Scout</a:t>
              </a:r>
            </a:p>
          </p:txBody>
        </p:sp>
        <p:sp>
          <p:nvSpPr>
            <p:cNvPr id="159" name="Rectangle 51"/>
            <p:cNvSpPr>
              <a:spLocks noChangeArrowheads="1"/>
            </p:cNvSpPr>
            <p:nvPr/>
          </p:nvSpPr>
          <p:spPr bwMode="auto">
            <a:xfrm>
              <a:off x="5703053" y="1383343"/>
              <a:ext cx="1425575" cy="975492"/>
            </a:xfrm>
            <a:prstGeom prst="rect">
              <a:avLst/>
            </a:prstGeom>
            <a:noFill/>
            <a:ln w="9525">
              <a:noFill/>
              <a:miter lim="800000"/>
              <a:headEnd/>
              <a:tailEnd/>
            </a:ln>
          </p:spPr>
          <p:txBody>
            <a:bodyPr lIns="89810" tIns="44117" rIns="89810" bIns="44117">
              <a:spAutoFit/>
            </a:bodyPr>
            <a:lstStyle/>
            <a:p>
              <a:pPr marL="0" marR="0" lvl="0" indent="0" defTabSz="908050" eaLnBrk="0" fontAlgn="auto" latinLnBrk="0" hangingPunct="0">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Arial Narrow" pitchFamily="34" charset="0"/>
                </a:rPr>
                <a:t>Strike and Surveillance Systems Division</a:t>
              </a:r>
            </a:p>
          </p:txBody>
        </p:sp>
        <p:sp>
          <p:nvSpPr>
            <p:cNvPr id="160" name="Text Box 50"/>
            <p:cNvSpPr txBox="1">
              <a:spLocks noChangeArrowheads="1"/>
            </p:cNvSpPr>
            <p:nvPr/>
          </p:nvSpPr>
          <p:spPr bwMode="auto">
            <a:xfrm>
              <a:off x="4732185" y="3306722"/>
              <a:ext cx="612775" cy="244475"/>
            </a:xfrm>
            <a:prstGeom prst="rect">
              <a:avLst/>
            </a:prstGeom>
            <a:noFill/>
            <a:ln w="12700">
              <a:noFill/>
              <a:miter lim="800000"/>
              <a:headEnd type="none" w="sm" len="sm"/>
              <a:tailEnd type="none" w="sm" len="sm"/>
            </a:ln>
          </p:spPr>
          <p:txBody>
            <a:bodyPr wrap="none" lIns="91432" tIns="45716" rIns="91432" bIns="45716">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Arial" charset="0"/>
                </a:rPr>
                <a:t>Targets</a:t>
              </a:r>
            </a:p>
          </p:txBody>
        </p:sp>
        <p:pic>
          <p:nvPicPr>
            <p:cNvPr id="161" name="Picture 35"/>
            <p:cNvPicPr>
              <a:picLocks noChangeAspect="1" noChangeArrowheads="1"/>
            </p:cNvPicPr>
            <p:nvPr/>
          </p:nvPicPr>
          <p:blipFill>
            <a:blip r:embed="rId13" cstate="print"/>
            <a:srcRect/>
            <a:stretch>
              <a:fillRect/>
            </a:stretch>
          </p:blipFill>
          <p:spPr bwMode="auto">
            <a:xfrm>
              <a:off x="4457700" y="2244725"/>
              <a:ext cx="1285875" cy="803275"/>
            </a:xfrm>
            <a:prstGeom prst="rect">
              <a:avLst/>
            </a:prstGeom>
            <a:ln>
              <a:noFill/>
            </a:ln>
            <a:effectLst>
              <a:outerShdw blurRad="292100" dist="139700" dir="2700000" algn="tl" rotWithShape="0">
                <a:srgbClr val="333333">
                  <a:alpha val="65000"/>
                </a:srgbClr>
              </a:outerShdw>
            </a:effectLst>
          </p:spPr>
        </p:pic>
        <p:pic>
          <p:nvPicPr>
            <p:cNvPr id="162" name="Picture 47" descr="B-2_night"/>
            <p:cNvPicPr>
              <a:picLocks noChangeAspect="1" noChangeArrowheads="1"/>
            </p:cNvPicPr>
            <p:nvPr/>
          </p:nvPicPr>
          <p:blipFill>
            <a:blip r:embed="rId14" cstate="print"/>
            <a:srcRect/>
            <a:stretch>
              <a:fillRect/>
            </a:stretch>
          </p:blipFill>
          <p:spPr bwMode="auto">
            <a:xfrm>
              <a:off x="6669088" y="2804025"/>
              <a:ext cx="1152525" cy="822325"/>
            </a:xfrm>
            <a:prstGeom prst="rect">
              <a:avLst/>
            </a:prstGeom>
            <a:ln>
              <a:noFill/>
            </a:ln>
            <a:effectLst>
              <a:outerShdw blurRad="292100" dist="139700" dir="2700000" algn="tl" rotWithShape="0">
                <a:srgbClr val="333333">
                  <a:alpha val="65000"/>
                </a:srgbClr>
              </a:outerShdw>
            </a:effectLst>
          </p:spPr>
        </p:pic>
        <p:sp>
          <p:nvSpPr>
            <p:cNvPr id="163" name="Text Box 50"/>
            <p:cNvSpPr txBox="1">
              <a:spLocks noChangeArrowheads="1"/>
            </p:cNvSpPr>
            <p:nvPr/>
          </p:nvSpPr>
          <p:spPr bwMode="auto">
            <a:xfrm>
              <a:off x="5129513" y="2830513"/>
              <a:ext cx="712787" cy="246062"/>
            </a:xfrm>
            <a:prstGeom prst="rect">
              <a:avLst/>
            </a:prstGeom>
            <a:noFill/>
            <a:ln w="12700">
              <a:noFill/>
              <a:miter lim="800000"/>
              <a:headEnd type="none" w="sm" len="sm"/>
              <a:tailEnd type="none" w="sm" len="sm"/>
            </a:ln>
          </p:spPr>
          <p:txBody>
            <a:bodyPr wrap="none" lIns="91432" tIns="45716" rIns="91432" bIns="45716">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Arial" charset="0"/>
                </a:rPr>
                <a:t>MP-RTIP</a:t>
              </a:r>
            </a:p>
          </p:txBody>
        </p:sp>
        <p:pic>
          <p:nvPicPr>
            <p:cNvPr id="164" name="Picture 52"/>
            <p:cNvPicPr>
              <a:picLocks noChangeAspect="1" noChangeArrowheads="1"/>
            </p:cNvPicPr>
            <p:nvPr/>
          </p:nvPicPr>
          <p:blipFill>
            <a:blip r:embed="rId15" cstate="print"/>
            <a:srcRect/>
            <a:stretch>
              <a:fillRect/>
            </a:stretch>
          </p:blipFill>
          <p:spPr bwMode="auto">
            <a:xfrm>
              <a:off x="5794375" y="2414588"/>
              <a:ext cx="782638" cy="771525"/>
            </a:xfrm>
            <a:prstGeom prst="rect">
              <a:avLst/>
            </a:prstGeom>
            <a:ln>
              <a:noFill/>
            </a:ln>
            <a:effectLst>
              <a:outerShdw blurRad="292100" dist="139700" dir="2700000" algn="tl" rotWithShape="0">
                <a:srgbClr val="333333">
                  <a:alpha val="65000"/>
                </a:srgbClr>
              </a:outerShdw>
            </a:effectLst>
          </p:spPr>
        </p:pic>
        <p:sp>
          <p:nvSpPr>
            <p:cNvPr id="165" name="Text Box 53"/>
            <p:cNvSpPr txBox="1">
              <a:spLocks noChangeArrowheads="1"/>
            </p:cNvSpPr>
            <p:nvPr/>
          </p:nvSpPr>
          <p:spPr bwMode="auto">
            <a:xfrm>
              <a:off x="6059488" y="2974975"/>
              <a:ext cx="563562" cy="244475"/>
            </a:xfrm>
            <a:prstGeom prst="rect">
              <a:avLst/>
            </a:prstGeom>
            <a:noFill/>
            <a:ln w="12700">
              <a:noFill/>
              <a:miter lim="800000"/>
              <a:headEnd type="none" w="sm" len="sm"/>
              <a:tailEnd type="none" w="sm" len="sm"/>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ysClr val="windowText" lastClr="000000"/>
                  </a:solidFill>
                  <a:effectLst/>
                  <a:uLnTx/>
                  <a:uFillTx/>
                  <a:latin typeface="Arial" charset="0"/>
                </a:rPr>
                <a:t>F/A-18</a:t>
              </a:r>
            </a:p>
          </p:txBody>
        </p:sp>
        <p:sp>
          <p:nvSpPr>
            <p:cNvPr id="166" name="Text Box 48"/>
            <p:cNvSpPr txBox="1">
              <a:spLocks noChangeArrowheads="1"/>
            </p:cNvSpPr>
            <p:nvPr/>
          </p:nvSpPr>
          <p:spPr bwMode="auto">
            <a:xfrm>
              <a:off x="7486650" y="2794500"/>
              <a:ext cx="533400" cy="246063"/>
            </a:xfrm>
            <a:prstGeom prst="rect">
              <a:avLst/>
            </a:prstGeom>
            <a:noFill/>
            <a:ln w="12700">
              <a:noFill/>
              <a:miter lim="800000"/>
              <a:headEnd type="none" w="sm" len="sm"/>
              <a:tailEnd type="none" w="sm" len="sm"/>
            </a:ln>
          </p:spPr>
          <p:txBody>
            <a:bodyPr lIns="91432" tIns="45716" rIns="91432" bIns="45716">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FFFFFF"/>
                  </a:solidFill>
                  <a:effectLst/>
                  <a:uLnTx/>
                  <a:uFillTx/>
                  <a:latin typeface="Arial" charset="0"/>
                </a:rPr>
                <a:t>B-2</a:t>
              </a:r>
            </a:p>
          </p:txBody>
        </p:sp>
        <p:pic>
          <p:nvPicPr>
            <p:cNvPr id="167" name="Picture 4" descr="KEI Launch 1 (2-14-08)086"/>
            <p:cNvPicPr>
              <a:picLocks noChangeAspect="1" noChangeArrowheads="1"/>
            </p:cNvPicPr>
            <p:nvPr/>
          </p:nvPicPr>
          <p:blipFill>
            <a:blip r:embed="rId16" cstate="print"/>
            <a:srcRect/>
            <a:stretch>
              <a:fillRect/>
            </a:stretch>
          </p:blipFill>
          <p:spPr bwMode="auto">
            <a:xfrm>
              <a:off x="8489482" y="1250605"/>
              <a:ext cx="505193" cy="1043333"/>
            </a:xfrm>
            <a:prstGeom prst="rect">
              <a:avLst/>
            </a:prstGeom>
            <a:ln>
              <a:noFill/>
            </a:ln>
            <a:effectLst>
              <a:outerShdw blurRad="292100" dist="139700" dir="2700000" algn="tl" rotWithShape="0">
                <a:srgbClr val="333333">
                  <a:alpha val="65000"/>
                </a:srgbClr>
              </a:outerShdw>
            </a:effectLst>
          </p:spPr>
        </p:pic>
        <p:pic>
          <p:nvPicPr>
            <p:cNvPr id="168" name="Picture 5" descr="BDA on Trailer"/>
            <p:cNvPicPr>
              <a:picLocks noChangeAspect="1" noChangeArrowheads="1"/>
            </p:cNvPicPr>
            <p:nvPr/>
          </p:nvPicPr>
          <p:blipFill>
            <a:blip r:embed="rId17" cstate="print"/>
            <a:srcRect/>
            <a:stretch>
              <a:fillRect/>
            </a:stretch>
          </p:blipFill>
          <p:spPr bwMode="auto">
            <a:xfrm>
              <a:off x="4714875" y="4336850"/>
              <a:ext cx="1295400" cy="1035050"/>
            </a:xfrm>
            <a:prstGeom prst="rect">
              <a:avLst/>
            </a:prstGeom>
            <a:ln>
              <a:noFill/>
            </a:ln>
            <a:effectLst>
              <a:outerShdw blurRad="292100" dist="139700" dir="2700000" algn="tl" rotWithShape="0">
                <a:srgbClr val="333333">
                  <a:alpha val="65000"/>
                </a:srgbClr>
              </a:outerShdw>
            </a:effectLst>
          </p:spPr>
        </p:pic>
        <p:sp>
          <p:nvSpPr>
            <p:cNvPr id="169" name="Text Box 43"/>
            <p:cNvSpPr txBox="1">
              <a:spLocks noChangeArrowheads="1"/>
            </p:cNvSpPr>
            <p:nvPr/>
          </p:nvSpPr>
          <p:spPr bwMode="auto">
            <a:xfrm>
              <a:off x="4621313" y="5354738"/>
              <a:ext cx="1408112" cy="246062"/>
            </a:xfrm>
            <a:prstGeom prst="rect">
              <a:avLst/>
            </a:prstGeom>
            <a:noFill/>
            <a:ln w="12700">
              <a:noFill/>
              <a:miter lim="800000"/>
              <a:headEnd type="none" w="sm" len="sm"/>
              <a:tailEnd type="none" w="sm" len="sm"/>
            </a:ln>
          </p:spPr>
          <p:txBody>
            <a:bodyPr wrap="none" lIns="91432" tIns="45716" rIns="91432" bIns="45716">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Arial" charset="0"/>
                </a:rPr>
                <a:t>Maritime Laser Demo</a:t>
              </a:r>
            </a:p>
          </p:txBody>
        </p:sp>
        <p:pic>
          <p:nvPicPr>
            <p:cNvPr id="170" name="Picture 16" descr="ABL-new"/>
            <p:cNvPicPr>
              <a:picLocks noChangeAspect="1" noChangeArrowheads="1"/>
            </p:cNvPicPr>
            <p:nvPr/>
          </p:nvPicPr>
          <p:blipFill>
            <a:blip r:embed="rId18" cstate="print"/>
            <a:srcRect/>
            <a:stretch>
              <a:fillRect/>
            </a:stretch>
          </p:blipFill>
          <p:spPr bwMode="auto">
            <a:xfrm>
              <a:off x="5461001" y="5699900"/>
              <a:ext cx="1320800" cy="944008"/>
            </a:xfrm>
            <a:prstGeom prst="rect">
              <a:avLst/>
            </a:prstGeom>
            <a:ln>
              <a:noFill/>
            </a:ln>
            <a:effectLst>
              <a:outerShdw blurRad="292100" dist="139700" dir="2700000" algn="tl" rotWithShape="0">
                <a:srgbClr val="333333">
                  <a:alpha val="65000"/>
                </a:srgbClr>
              </a:outerShdw>
            </a:effectLst>
          </p:spPr>
        </p:pic>
        <p:sp>
          <p:nvSpPr>
            <p:cNvPr id="171" name="Text Box 29"/>
            <p:cNvSpPr txBox="1">
              <a:spLocks noChangeArrowheads="1"/>
            </p:cNvSpPr>
            <p:nvPr/>
          </p:nvSpPr>
          <p:spPr bwMode="auto">
            <a:xfrm>
              <a:off x="5455103" y="5691188"/>
              <a:ext cx="422275" cy="244475"/>
            </a:xfrm>
            <a:prstGeom prst="rect">
              <a:avLst/>
            </a:prstGeom>
            <a:noFill/>
            <a:ln w="12700">
              <a:noFill/>
              <a:miter lim="800000"/>
              <a:headEnd type="none" w="sm" len="sm"/>
              <a:tailEnd type="none" w="sm" len="sm"/>
            </a:ln>
          </p:spPr>
          <p:txBody>
            <a:bodyPr wrap="none" lIns="91432" tIns="45716" rIns="91432" bIns="45716">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Arial" charset="0"/>
                </a:rPr>
                <a:t>ABL</a:t>
              </a:r>
            </a:p>
          </p:txBody>
        </p:sp>
        <p:pic>
          <p:nvPicPr>
            <p:cNvPr id="172" name="Picture 14" descr="2009"/>
            <p:cNvPicPr>
              <a:picLocks noChangeAspect="1" noChangeArrowheads="1"/>
            </p:cNvPicPr>
            <p:nvPr/>
          </p:nvPicPr>
          <p:blipFill>
            <a:blip r:embed="rId19" cstate="print"/>
            <a:srcRect/>
            <a:stretch>
              <a:fillRect/>
            </a:stretch>
          </p:blipFill>
          <p:spPr bwMode="auto">
            <a:xfrm>
              <a:off x="7113588" y="3983038"/>
              <a:ext cx="811212" cy="942975"/>
            </a:xfrm>
            <a:prstGeom prst="rect">
              <a:avLst/>
            </a:prstGeom>
            <a:ln>
              <a:noFill/>
            </a:ln>
            <a:effectLst>
              <a:outerShdw blurRad="292100" dist="139700" dir="2700000" algn="tl" rotWithShape="0">
                <a:srgbClr val="333333">
                  <a:alpha val="65000"/>
                </a:srgbClr>
              </a:outerShdw>
            </a:effectLst>
          </p:spPr>
        </p:pic>
        <p:sp>
          <p:nvSpPr>
            <p:cNvPr id="173" name="Text Box 43"/>
            <p:cNvSpPr txBox="1">
              <a:spLocks noChangeArrowheads="1"/>
            </p:cNvSpPr>
            <p:nvPr/>
          </p:nvSpPr>
          <p:spPr bwMode="auto">
            <a:xfrm>
              <a:off x="7898213" y="4119563"/>
              <a:ext cx="711200" cy="246062"/>
            </a:xfrm>
            <a:prstGeom prst="rect">
              <a:avLst/>
            </a:prstGeom>
            <a:noFill/>
            <a:ln w="12700">
              <a:noFill/>
              <a:miter lim="800000"/>
              <a:headEnd type="none" w="sm" len="sm"/>
              <a:tailEnd type="none" w="sm" len="sm"/>
            </a:ln>
          </p:spPr>
          <p:txBody>
            <a:bodyPr wrap="none" lIns="91432" tIns="45716" rIns="91432" bIns="45716">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Arial" charset="0"/>
                </a:rPr>
                <a:t>LCROSS</a:t>
              </a:r>
            </a:p>
          </p:txBody>
        </p:sp>
        <p:pic>
          <p:nvPicPr>
            <p:cNvPr id="174" name="Picture 5" descr="UCAS"/>
            <p:cNvPicPr>
              <a:picLocks noChangeAspect="1" noChangeArrowheads="1"/>
            </p:cNvPicPr>
            <p:nvPr/>
          </p:nvPicPr>
          <p:blipFill>
            <a:blip r:embed="rId20" cstate="print"/>
            <a:srcRect/>
            <a:stretch>
              <a:fillRect/>
            </a:stretch>
          </p:blipFill>
          <p:spPr bwMode="auto">
            <a:xfrm>
              <a:off x="6937375" y="5591175"/>
              <a:ext cx="1244600" cy="931863"/>
            </a:xfrm>
            <a:prstGeom prst="rect">
              <a:avLst/>
            </a:prstGeom>
            <a:ln>
              <a:noFill/>
            </a:ln>
            <a:effectLst>
              <a:outerShdw blurRad="292100" dist="139700" dir="2700000" algn="tl" rotWithShape="0">
                <a:srgbClr val="333333">
                  <a:alpha val="65000"/>
                </a:srgbClr>
              </a:outerShdw>
            </a:effectLst>
          </p:spPr>
        </p:pic>
        <p:pic>
          <p:nvPicPr>
            <p:cNvPr id="175" name="Picture 11" descr="JWST_Graphic_HiRes_05_2006"/>
            <p:cNvPicPr>
              <a:picLocks noChangeAspect="1" noChangeArrowheads="1"/>
            </p:cNvPicPr>
            <p:nvPr/>
          </p:nvPicPr>
          <p:blipFill>
            <a:blip r:embed="rId21" cstate="print"/>
            <a:srcRect/>
            <a:stretch>
              <a:fillRect/>
            </a:stretch>
          </p:blipFill>
          <p:spPr bwMode="auto">
            <a:xfrm>
              <a:off x="275771" y="1882775"/>
              <a:ext cx="998992" cy="957367"/>
            </a:xfrm>
            <a:prstGeom prst="rect">
              <a:avLst/>
            </a:prstGeom>
            <a:ln>
              <a:noFill/>
            </a:ln>
            <a:effectLst>
              <a:outerShdw blurRad="292100" dist="139700" dir="2700000" algn="tl" rotWithShape="0">
                <a:srgbClr val="333333">
                  <a:alpha val="65000"/>
                </a:srgbClr>
              </a:outerShdw>
            </a:effectLst>
          </p:spPr>
        </p:pic>
        <p:sp>
          <p:nvSpPr>
            <p:cNvPr id="176" name="Text Box 31"/>
            <p:cNvSpPr txBox="1">
              <a:spLocks noChangeArrowheads="1"/>
            </p:cNvSpPr>
            <p:nvPr/>
          </p:nvSpPr>
          <p:spPr bwMode="auto">
            <a:xfrm>
              <a:off x="769179" y="2622453"/>
              <a:ext cx="530225" cy="244475"/>
            </a:xfrm>
            <a:prstGeom prst="rect">
              <a:avLst/>
            </a:prstGeom>
            <a:noFill/>
            <a:ln w="12700">
              <a:noFill/>
              <a:miter lim="800000"/>
              <a:headEnd type="none" w="sm" len="sm"/>
              <a:tailEnd type="none" w="sm" len="sm"/>
            </a:ln>
          </p:spPr>
          <p:txBody>
            <a:bodyPr wrap="none" lIns="91432" tIns="45716" rIns="91432" bIns="45716">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Arial" charset="0"/>
                </a:rPr>
                <a:t>JWST</a:t>
              </a:r>
            </a:p>
          </p:txBody>
        </p:sp>
        <p:sp>
          <p:nvSpPr>
            <p:cNvPr id="177" name="Text Box 35"/>
            <p:cNvSpPr txBox="1">
              <a:spLocks noChangeArrowheads="1"/>
            </p:cNvSpPr>
            <p:nvPr/>
          </p:nvSpPr>
          <p:spPr bwMode="auto">
            <a:xfrm>
              <a:off x="2773063" y="1170388"/>
              <a:ext cx="754062" cy="244475"/>
            </a:xfrm>
            <a:prstGeom prst="rect">
              <a:avLst/>
            </a:prstGeom>
            <a:noFill/>
            <a:ln w="12700">
              <a:noFill/>
              <a:miter lim="800000"/>
              <a:headEnd type="none" w="sm" len="sm"/>
              <a:tailEnd type="none" w="sm" len="sm"/>
            </a:ln>
          </p:spPr>
          <p:txBody>
            <a:bodyPr wrap="none" lIns="91432" tIns="45716" rIns="91432" bIns="45716">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Arial" charset="0"/>
                </a:rPr>
                <a:t>Restricted</a:t>
              </a:r>
            </a:p>
          </p:txBody>
        </p:sp>
        <p:sp>
          <p:nvSpPr>
            <p:cNvPr id="178" name="Text Box 27"/>
            <p:cNvSpPr txBox="1">
              <a:spLocks noChangeArrowheads="1"/>
            </p:cNvSpPr>
            <p:nvPr/>
          </p:nvSpPr>
          <p:spPr bwMode="auto">
            <a:xfrm>
              <a:off x="6917952" y="6241370"/>
              <a:ext cx="536575" cy="244475"/>
            </a:xfrm>
            <a:prstGeom prst="rect">
              <a:avLst/>
            </a:prstGeom>
            <a:noFill/>
            <a:ln w="12700">
              <a:noFill/>
              <a:miter lim="800000"/>
              <a:headEnd type="none" w="sm" len="sm"/>
              <a:tailEnd type="none" w="sm" len="sm"/>
            </a:ln>
          </p:spPr>
          <p:txBody>
            <a:bodyPr wrap="none" lIns="91432" tIns="45716" rIns="91432" bIns="45716">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Arial" charset="0"/>
                </a:rPr>
                <a:t>UCAS</a:t>
              </a:r>
            </a:p>
          </p:txBody>
        </p:sp>
        <p:pic>
          <p:nvPicPr>
            <p:cNvPr id="179" name="Picture 178" descr="Trinidad_small.tif"/>
            <p:cNvPicPr>
              <a:picLocks noChangeAspect="1"/>
            </p:cNvPicPr>
            <p:nvPr/>
          </p:nvPicPr>
          <p:blipFill>
            <a:blip r:embed="rId22" cstate="print"/>
            <a:stretch>
              <a:fillRect/>
            </a:stretch>
          </p:blipFill>
          <p:spPr>
            <a:xfrm>
              <a:off x="232224" y="2902857"/>
              <a:ext cx="1422405" cy="603205"/>
            </a:xfrm>
            <a:prstGeom prst="rect">
              <a:avLst/>
            </a:prstGeom>
            <a:ln>
              <a:noFill/>
            </a:ln>
            <a:effectLst>
              <a:outerShdw blurRad="292100" dist="139700" dir="2700000" algn="tl" rotWithShape="0">
                <a:srgbClr val="333333">
                  <a:alpha val="65000"/>
                </a:srgbClr>
              </a:outerShdw>
            </a:effectLst>
          </p:spPr>
        </p:pic>
        <p:sp>
          <p:nvSpPr>
            <p:cNvPr id="180" name="Text Box 32"/>
            <p:cNvSpPr txBox="1">
              <a:spLocks noChangeArrowheads="1"/>
            </p:cNvSpPr>
            <p:nvPr/>
          </p:nvSpPr>
          <p:spPr bwMode="auto">
            <a:xfrm>
              <a:off x="213616" y="2891064"/>
              <a:ext cx="646315" cy="246213"/>
            </a:xfrm>
            <a:prstGeom prst="rect">
              <a:avLst/>
            </a:prstGeom>
            <a:noFill/>
            <a:ln w="12700">
              <a:noFill/>
              <a:miter lim="800000"/>
              <a:headEnd type="none" w="sm" len="sm"/>
              <a:tailEnd type="none" w="sm" len="sm"/>
            </a:ln>
          </p:spPr>
          <p:txBody>
            <a:bodyPr wrap="none" lIns="91432" tIns="45716" rIns="91432" bIns="45716">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FFFFFF"/>
                  </a:solidFill>
                  <a:effectLst/>
                  <a:uLnTx/>
                  <a:uFillTx/>
                  <a:latin typeface="Arial" charset="0"/>
                </a:rPr>
                <a:t>Trinidad</a:t>
              </a:r>
              <a:endParaRPr kumimoji="0" lang="en-US" sz="1000" b="0" i="0" u="none" strike="noStrike" kern="0" cap="none" spc="0" normalizeH="0" baseline="0" noProof="0" dirty="0">
                <a:ln>
                  <a:noFill/>
                </a:ln>
                <a:solidFill>
                  <a:srgbClr val="FFFFFF"/>
                </a:solidFill>
                <a:effectLst/>
                <a:uLnTx/>
                <a:uFillTx/>
                <a:latin typeface="Arial" charset="0"/>
              </a:endParaRPr>
            </a:p>
          </p:txBody>
        </p:sp>
        <p:pic>
          <p:nvPicPr>
            <p:cNvPr id="181" name="Picture 180" descr="Picture1.png"/>
            <p:cNvPicPr>
              <a:picLocks noChangeAspect="1"/>
            </p:cNvPicPr>
            <p:nvPr/>
          </p:nvPicPr>
          <p:blipFill>
            <a:blip r:embed="rId23" cstate="print"/>
            <a:srcRect r="2771" b="7547"/>
            <a:stretch>
              <a:fillRect/>
            </a:stretch>
          </p:blipFill>
          <p:spPr>
            <a:xfrm>
              <a:off x="154375" y="4512613"/>
              <a:ext cx="1448037" cy="617518"/>
            </a:xfrm>
            <a:prstGeom prst="rect">
              <a:avLst/>
            </a:prstGeom>
            <a:ln>
              <a:noFill/>
            </a:ln>
            <a:effectLst>
              <a:outerShdw blurRad="292100" dist="139700" dir="2700000" algn="tl" rotWithShape="0">
                <a:srgbClr val="333333">
                  <a:alpha val="65000"/>
                </a:srgbClr>
              </a:outerShdw>
            </a:effectLst>
          </p:spPr>
        </p:pic>
        <p:sp>
          <p:nvSpPr>
            <p:cNvPr id="182" name="Text Box 23"/>
            <p:cNvSpPr txBox="1">
              <a:spLocks noChangeArrowheads="1"/>
            </p:cNvSpPr>
            <p:nvPr/>
          </p:nvSpPr>
          <p:spPr bwMode="auto">
            <a:xfrm>
              <a:off x="106875" y="4899696"/>
              <a:ext cx="383423" cy="246213"/>
            </a:xfrm>
            <a:prstGeom prst="rect">
              <a:avLst/>
            </a:prstGeom>
            <a:noFill/>
            <a:ln w="12700">
              <a:noFill/>
              <a:miter lim="800000"/>
              <a:headEnd type="none" w="sm" len="sm"/>
              <a:tailEnd type="none" w="sm" len="sm"/>
            </a:ln>
          </p:spPr>
          <p:txBody>
            <a:bodyPr wrap="none" lIns="91432" tIns="45716" rIns="91432" bIns="45716">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Text" lastClr="000000"/>
                  </a:solidFill>
                  <a:effectLst/>
                  <a:uLnTx/>
                  <a:uFillTx/>
                  <a:latin typeface="Arial" charset="0"/>
                </a:rPr>
                <a:t>E-2</a:t>
              </a:r>
              <a:endParaRPr kumimoji="0" lang="en-US" sz="1000" b="0" i="0" u="none" strike="noStrike" kern="0" cap="none" spc="0" normalizeH="0" baseline="0" noProof="0" dirty="0">
                <a:ln>
                  <a:noFill/>
                </a:ln>
                <a:solidFill>
                  <a:sysClr val="windowText" lastClr="000000"/>
                </a:solidFill>
                <a:effectLst/>
                <a:uLnTx/>
                <a:uFillTx/>
                <a:latin typeface="Arial" charset="0"/>
              </a:endParaRPr>
            </a:p>
          </p:txBody>
        </p:sp>
        <p:pic>
          <p:nvPicPr>
            <p:cNvPr id="183" name="Picture 5"/>
            <p:cNvPicPr>
              <a:picLocks noChangeAspect="1" noChangeArrowheads="1"/>
            </p:cNvPicPr>
            <p:nvPr/>
          </p:nvPicPr>
          <p:blipFill>
            <a:blip r:embed="rId24" cstate="print">
              <a:clrChange>
                <a:clrFrom>
                  <a:srgbClr val="FFFFFF"/>
                </a:clrFrom>
                <a:clrTo>
                  <a:srgbClr val="FFFFFF">
                    <a:alpha val="0"/>
                  </a:srgbClr>
                </a:clrTo>
              </a:clrChange>
            </a:blip>
            <a:srcRect l="3847" t="8124"/>
            <a:stretch>
              <a:fillRect/>
            </a:stretch>
          </p:blipFill>
          <p:spPr bwMode="auto">
            <a:xfrm>
              <a:off x="7880792" y="1863524"/>
              <a:ext cx="925171" cy="716045"/>
            </a:xfrm>
            <a:prstGeom prst="rect">
              <a:avLst/>
            </a:prstGeom>
            <a:noFill/>
            <a:ln w="9525">
              <a:noFill/>
              <a:miter lim="800000"/>
              <a:headEnd/>
              <a:tailEnd/>
            </a:ln>
          </p:spPr>
        </p:pic>
        <p:sp>
          <p:nvSpPr>
            <p:cNvPr id="184" name="Text Box 36"/>
            <p:cNvSpPr txBox="1">
              <a:spLocks noChangeArrowheads="1"/>
            </p:cNvSpPr>
            <p:nvPr/>
          </p:nvSpPr>
          <p:spPr bwMode="auto">
            <a:xfrm>
              <a:off x="8432200" y="2266950"/>
              <a:ext cx="669925" cy="396875"/>
            </a:xfrm>
            <a:prstGeom prst="rect">
              <a:avLst/>
            </a:prstGeom>
            <a:noFill/>
            <a:ln w="12700">
              <a:noFill/>
              <a:miter lim="800000"/>
              <a:headEnd type="none" w="sm" len="sm"/>
              <a:tailEnd type="none" w="sm" len="sm"/>
            </a:ln>
          </p:spPr>
          <p:txBody>
            <a:bodyPr wrap="none" lIns="91432" tIns="45716" rIns="91432" bIns="45716">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Arial" charset="0"/>
                </a:rPr>
                <a:t>Missile</a:t>
              </a:r>
              <a:br>
                <a:rPr kumimoji="0" lang="en-US" sz="1000" b="0" i="0" u="none" strike="noStrike" kern="0" cap="none" spc="0" normalizeH="0" baseline="0" noProof="0" dirty="0">
                  <a:ln>
                    <a:noFill/>
                  </a:ln>
                  <a:solidFill>
                    <a:sysClr val="windowText" lastClr="000000"/>
                  </a:solidFill>
                  <a:effectLst/>
                  <a:uLnTx/>
                  <a:uFillTx/>
                  <a:latin typeface="Arial" charset="0"/>
                </a:rPr>
              </a:br>
              <a:r>
                <a:rPr kumimoji="0" lang="en-US" sz="1000" b="0" i="0" u="none" strike="noStrike" kern="0" cap="none" spc="0" normalizeH="0" baseline="0" noProof="0" dirty="0">
                  <a:ln>
                    <a:noFill/>
                  </a:ln>
                  <a:solidFill>
                    <a:sysClr val="windowText" lastClr="000000"/>
                  </a:solidFill>
                  <a:effectLst/>
                  <a:uLnTx/>
                  <a:uFillTx/>
                  <a:latin typeface="Arial" charset="0"/>
                </a:rPr>
                <a:t>Systems</a:t>
              </a:r>
            </a:p>
          </p:txBody>
        </p:sp>
        <p:pic>
          <p:nvPicPr>
            <p:cNvPr id="185" name="Picture 10" descr="eagle (kewl)"/>
            <p:cNvPicPr>
              <a:picLocks noChangeAspect="1" noChangeArrowheads="1"/>
            </p:cNvPicPr>
            <p:nvPr/>
          </p:nvPicPr>
          <p:blipFill>
            <a:blip r:embed="rId2" cstate="print"/>
            <a:srcRect/>
            <a:stretch>
              <a:fillRect/>
            </a:stretch>
          </p:blipFill>
          <p:spPr bwMode="auto">
            <a:xfrm>
              <a:off x="7907438" y="2680937"/>
              <a:ext cx="1112837" cy="942975"/>
            </a:xfrm>
            <a:prstGeom prst="rect">
              <a:avLst/>
            </a:prstGeom>
            <a:ln>
              <a:noFill/>
            </a:ln>
            <a:effectLst>
              <a:outerShdw blurRad="292100" dist="139700" dir="2700000" algn="tl" rotWithShape="0">
                <a:srgbClr val="333333">
                  <a:alpha val="65000"/>
                </a:srgbClr>
              </a:outerShdw>
            </a:effectLst>
          </p:spPr>
        </p:pic>
        <p:sp>
          <p:nvSpPr>
            <p:cNvPr id="186" name="Text Box 30"/>
            <p:cNvSpPr txBox="1">
              <a:spLocks noChangeArrowheads="1"/>
            </p:cNvSpPr>
            <p:nvPr/>
          </p:nvSpPr>
          <p:spPr bwMode="auto">
            <a:xfrm>
              <a:off x="8226525" y="3597325"/>
              <a:ext cx="754063" cy="244475"/>
            </a:xfrm>
            <a:prstGeom prst="rect">
              <a:avLst/>
            </a:prstGeom>
            <a:noFill/>
            <a:ln w="12700">
              <a:noFill/>
              <a:miter lim="800000"/>
              <a:headEnd type="none" w="sm" len="sm"/>
              <a:tailEnd type="none" w="sm" len="sm"/>
            </a:ln>
          </p:spPr>
          <p:txBody>
            <a:bodyPr wrap="none" lIns="91432" tIns="45716" rIns="91432" bIns="45716">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Arial" charset="0"/>
                </a:rPr>
                <a:t>Restricted</a:t>
              </a:r>
            </a:p>
          </p:txBody>
        </p:sp>
        <p:sp>
          <p:nvSpPr>
            <p:cNvPr id="187" name="Text Box 30"/>
            <p:cNvSpPr txBox="1">
              <a:spLocks noChangeArrowheads="1"/>
            </p:cNvSpPr>
            <p:nvPr/>
          </p:nvSpPr>
          <p:spPr bwMode="auto">
            <a:xfrm>
              <a:off x="8226104" y="5617025"/>
              <a:ext cx="754063" cy="244475"/>
            </a:xfrm>
            <a:prstGeom prst="rect">
              <a:avLst/>
            </a:prstGeom>
            <a:noFill/>
            <a:ln w="12700">
              <a:noFill/>
              <a:miter lim="800000"/>
              <a:headEnd type="none" w="sm" len="sm"/>
              <a:tailEnd type="none" w="sm" len="sm"/>
            </a:ln>
          </p:spPr>
          <p:txBody>
            <a:bodyPr wrap="none" lIns="91432" tIns="45716" rIns="91432" bIns="45716">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Arial" charset="0"/>
                </a:rPr>
                <a:t>Restricted</a:t>
              </a:r>
            </a:p>
          </p:txBody>
        </p:sp>
        <p:pic>
          <p:nvPicPr>
            <p:cNvPr id="188" name="Picture 12" descr="F08-46247"/>
            <p:cNvPicPr>
              <a:picLocks noChangeAspect="1" noChangeArrowheads="1"/>
            </p:cNvPicPr>
            <p:nvPr/>
          </p:nvPicPr>
          <p:blipFill>
            <a:blip r:embed="rId25" cstate="print"/>
            <a:srcRect t="25793" r="7973" b="16624"/>
            <a:stretch>
              <a:fillRect/>
            </a:stretch>
          </p:blipFill>
          <p:spPr bwMode="auto">
            <a:xfrm>
              <a:off x="6669088" y="1993900"/>
              <a:ext cx="1192212" cy="596823"/>
            </a:xfrm>
            <a:prstGeom prst="rect">
              <a:avLst/>
            </a:prstGeom>
            <a:ln>
              <a:noFill/>
            </a:ln>
            <a:effectLst>
              <a:outerShdw blurRad="292100" dist="139700" dir="2700000" algn="tl" rotWithShape="0">
                <a:srgbClr val="333333">
                  <a:alpha val="65000"/>
                </a:srgbClr>
              </a:outerShdw>
            </a:effectLst>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txBox="1">
            <a:spLocks noChangeArrowheads="1"/>
          </p:cNvSpPr>
          <p:nvPr/>
        </p:nvSpPr>
        <p:spPr bwMode="auto">
          <a:xfrm>
            <a:off x="457200" y="1143000"/>
            <a:ext cx="8229600" cy="5257800"/>
          </a:xfrm>
          <a:prstGeom prst="rect">
            <a:avLst/>
          </a:prstGeom>
          <a:noFill/>
          <a:ln w="9525">
            <a:noFill/>
            <a:miter lim="800000"/>
            <a:headEnd/>
            <a:tailEnd/>
          </a:ln>
          <a:effectLst/>
        </p:spPr>
        <p:txBody>
          <a:bodyPr/>
          <a:lstStyle/>
          <a:p>
            <a:pPr marL="742950" lvl="1" indent="-285750">
              <a:spcBef>
                <a:spcPct val="65000"/>
              </a:spcBef>
              <a:buFontTx/>
              <a:buChar char="•"/>
            </a:pPr>
            <a:r>
              <a:rPr lang="en-US" sz="2000" dirty="0" smtClean="0"/>
              <a:t>Over the  years Northrop Grumman Aerospace Systems has seen the need to develop a standard procedure and format for internal Flight Test Reviews.</a:t>
            </a:r>
          </a:p>
          <a:p>
            <a:pPr marL="742950" lvl="1" indent="-285750">
              <a:spcBef>
                <a:spcPct val="65000"/>
              </a:spcBef>
              <a:buFontTx/>
              <a:buChar char="•"/>
            </a:pPr>
            <a:r>
              <a:rPr lang="en-US" sz="2000" dirty="0" smtClean="0"/>
              <a:t>This briefing covers the FRR Briefing Outline/Checklist</a:t>
            </a:r>
          </a:p>
          <a:p>
            <a:pPr marL="1200150" lvl="2" indent="-285750">
              <a:spcBef>
                <a:spcPct val="65000"/>
              </a:spcBef>
              <a:buFontTx/>
              <a:buChar char="•"/>
            </a:pPr>
            <a:r>
              <a:rPr lang="en-US" sz="2000" dirty="0" smtClean="0"/>
              <a:t>Flight Readiness Reviews (FRRs)</a:t>
            </a:r>
          </a:p>
          <a:p>
            <a:pPr marL="1200150" lvl="2" indent="-285750">
              <a:spcBef>
                <a:spcPct val="65000"/>
              </a:spcBef>
              <a:buFontTx/>
              <a:buChar char="•"/>
            </a:pPr>
            <a:r>
              <a:rPr lang="en-US" sz="2000" dirty="0" smtClean="0"/>
              <a:t>Executive Review Boards (ERBs)</a:t>
            </a:r>
          </a:p>
          <a:p>
            <a:pPr marL="742950" lvl="1" indent="-285750">
              <a:spcBef>
                <a:spcPct val="65000"/>
              </a:spcBef>
              <a:buFontTx/>
              <a:buChar char="•"/>
            </a:pPr>
            <a:r>
              <a:rPr lang="en-US" sz="2000" dirty="0" smtClean="0"/>
              <a:t>Similar Procedures are used for Non-Flight Tests</a:t>
            </a:r>
          </a:p>
          <a:p>
            <a:pPr marL="742950" lvl="1" indent="-285750">
              <a:spcBef>
                <a:spcPct val="65000"/>
              </a:spcBef>
              <a:buFontTx/>
              <a:buChar char="•"/>
            </a:pPr>
            <a:r>
              <a:rPr lang="en-US" sz="2000" dirty="0" smtClean="0"/>
              <a:t>These reviews are over and above the requirements of Government or Joint Test requirements such as:</a:t>
            </a:r>
          </a:p>
          <a:p>
            <a:pPr marL="1200150" lvl="2" indent="-285750">
              <a:spcBef>
                <a:spcPct val="65000"/>
              </a:spcBef>
              <a:buFontTx/>
              <a:buChar char="•"/>
            </a:pPr>
            <a:r>
              <a:rPr lang="en-US" sz="2000" dirty="0" smtClean="0"/>
              <a:t>Technical Review Board (TRB)</a:t>
            </a:r>
          </a:p>
          <a:p>
            <a:pPr marL="1200150" lvl="2" indent="-285750">
              <a:spcBef>
                <a:spcPct val="65000"/>
              </a:spcBef>
              <a:buFontTx/>
              <a:buChar char="•"/>
            </a:pPr>
            <a:r>
              <a:rPr lang="en-US" sz="2000" dirty="0" smtClean="0"/>
              <a:t>Safety Review Board (SRB)</a:t>
            </a:r>
          </a:p>
          <a:p>
            <a:pPr marL="742950" lvl="1" indent="-285750">
              <a:spcBef>
                <a:spcPct val="65000"/>
              </a:spcBef>
              <a:buFontTx/>
              <a:buChar char="•"/>
            </a:pPr>
            <a:endParaRPr lang="en-US" sz="2000" dirty="0" smtClean="0"/>
          </a:p>
          <a:p>
            <a:pPr marL="1200150" lvl="2" indent="-285750">
              <a:spcBef>
                <a:spcPct val="65000"/>
              </a:spcBef>
              <a:buFontTx/>
              <a:buChar char="•"/>
            </a:pPr>
            <a:endParaRPr lang="en-US" sz="2000" dirty="0" smtClean="0"/>
          </a:p>
          <a:p>
            <a:pPr marL="1200150" lvl="2" indent="-285750">
              <a:spcBef>
                <a:spcPct val="65000"/>
              </a:spcBef>
              <a:buFontTx/>
              <a:buChar char="•"/>
            </a:pPr>
            <a:endParaRPr lang="en-US" sz="2000" dirty="0" smtClean="0"/>
          </a:p>
          <a:p>
            <a:pPr marL="1200150" lvl="2" indent="-285750">
              <a:spcBef>
                <a:spcPct val="65000"/>
              </a:spcBef>
              <a:buFontTx/>
              <a:buChar char="•"/>
            </a:pPr>
            <a:endParaRPr lang="en-US" sz="2000" dirty="0" smtClean="0"/>
          </a:p>
          <a:p>
            <a:pPr marL="1200150" lvl="2" indent="-285750">
              <a:spcBef>
                <a:spcPct val="65000"/>
              </a:spcBef>
              <a:buFontTx/>
              <a:buChar char="•"/>
            </a:pPr>
            <a:endParaRPr lang="en-US" sz="2000" dirty="0" smtClean="0"/>
          </a:p>
          <a:p>
            <a:pPr marL="1200150" lvl="2" indent="-285750">
              <a:spcBef>
                <a:spcPct val="65000"/>
              </a:spcBef>
              <a:buFontTx/>
              <a:buChar char="•"/>
            </a:pPr>
            <a:endParaRPr lang="en-US" sz="2000" dirty="0"/>
          </a:p>
        </p:txBody>
      </p:sp>
      <p:sp>
        <p:nvSpPr>
          <p:cNvPr id="16386" name="Rectangle 2"/>
          <p:cNvSpPr>
            <a:spLocks noGrp="1" noChangeArrowheads="1"/>
          </p:cNvSpPr>
          <p:nvPr>
            <p:ph type="title"/>
          </p:nvPr>
        </p:nvSpPr>
        <p:spPr/>
        <p:txBody>
          <a:bodyPr/>
          <a:lstStyle/>
          <a:p>
            <a:pPr eaLnBrk="1" hangingPunct="1"/>
            <a:r>
              <a:rPr lang="en-US" sz="2800" dirty="0" smtClean="0"/>
              <a:t>Flight Test Reviews</a:t>
            </a:r>
          </a:p>
        </p:txBody>
      </p:sp>
    </p:spTree>
  </p:cSld>
  <p:clrMapOvr>
    <a:masterClrMapping/>
  </p:clrMapOvr>
  <p:transition advTm="3675"/>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Flight Readiness Review (FRR)</a:t>
            </a:r>
            <a:endParaRPr lang="en-US" dirty="0"/>
          </a:p>
        </p:txBody>
      </p:sp>
      <p:sp>
        <p:nvSpPr>
          <p:cNvPr id="3" name="Content Placeholder 2"/>
          <p:cNvSpPr>
            <a:spLocks noGrp="1"/>
          </p:cNvSpPr>
          <p:nvPr>
            <p:ph idx="1"/>
          </p:nvPr>
        </p:nvSpPr>
        <p:spPr>
          <a:xfrm>
            <a:off x="304800" y="1143000"/>
            <a:ext cx="8229600" cy="5029200"/>
          </a:xfrm>
        </p:spPr>
        <p:txBody>
          <a:bodyPr/>
          <a:lstStyle/>
          <a:p>
            <a:r>
              <a:rPr lang="en-US" sz="1800" dirty="0" smtClean="0"/>
              <a:t>The Flight Readiness Review (FRR) is designed to ensure safe and effective flight test programs are conducted. </a:t>
            </a:r>
          </a:p>
          <a:p>
            <a:r>
              <a:rPr lang="en-US" sz="1800" dirty="0" smtClean="0"/>
              <a:t>The process also ensures that all necessary preparations are taken before new or modified vehicles (and associated ground control segments) are tested in flight. </a:t>
            </a:r>
          </a:p>
          <a:p>
            <a:r>
              <a:rPr lang="en-US" sz="1800" dirty="0" smtClean="0"/>
              <a:t>The FRR process can be conducted jointly with customer representatives in order to eliminate the need to conduct a separate FRR. </a:t>
            </a:r>
          </a:p>
          <a:p>
            <a:r>
              <a:rPr lang="en-US" sz="1800" dirty="0" smtClean="0"/>
              <a:t>FRRs are required when:</a:t>
            </a:r>
          </a:p>
          <a:p>
            <a:pPr lvl="1"/>
            <a:r>
              <a:rPr lang="en-US" sz="1800" dirty="0" smtClean="0"/>
              <a:t>Contracts require them</a:t>
            </a:r>
          </a:p>
          <a:p>
            <a:pPr lvl="1"/>
            <a:r>
              <a:rPr lang="en-US" sz="1800" dirty="0" smtClean="0"/>
              <a:t>Prior to first flights of new development vehicles</a:t>
            </a:r>
          </a:p>
          <a:p>
            <a:pPr lvl="1"/>
            <a:r>
              <a:rPr lang="en-US" sz="1800" dirty="0" smtClean="0"/>
              <a:t>On vehicles prior to first flight after major modifications have been incorporated</a:t>
            </a:r>
          </a:p>
          <a:p>
            <a:pPr lvl="1"/>
            <a:r>
              <a:rPr lang="en-US" sz="1800" dirty="0" smtClean="0"/>
              <a:t>When an Engineering Vice President or designee, or the division Test &amp; Evaluation Director, the Program Chief Engineer or the Program Manager determines the need.</a:t>
            </a:r>
          </a:p>
          <a:p>
            <a:pPr lvl="1"/>
            <a:endParaRPr lang="en-US"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Review Board</a:t>
            </a:r>
            <a:endParaRPr lang="en-US" dirty="0"/>
          </a:p>
        </p:txBody>
      </p:sp>
      <p:sp>
        <p:nvSpPr>
          <p:cNvPr id="3" name="Content Placeholder 2"/>
          <p:cNvSpPr>
            <a:spLocks noGrp="1"/>
          </p:cNvSpPr>
          <p:nvPr>
            <p:ph idx="1"/>
          </p:nvPr>
        </p:nvSpPr>
        <p:spPr>
          <a:xfrm>
            <a:off x="228600" y="1219200"/>
            <a:ext cx="8229600" cy="4953000"/>
          </a:xfrm>
        </p:spPr>
        <p:txBody>
          <a:bodyPr/>
          <a:lstStyle/>
          <a:p>
            <a:r>
              <a:rPr lang="en-US" dirty="0" smtClean="0"/>
              <a:t>The FRR/ERB process is an independent audit of the development process results and consists of technical reviews of Engineering, Test, Production and Product Quality records to determine the aircraft system’s readiness for flight and its ability to accomplish flight test objectives.</a:t>
            </a:r>
          </a:p>
          <a:p>
            <a:r>
              <a:rPr lang="en-US" dirty="0" smtClean="0"/>
              <a:t>The ERB reviews Recommendations, Open Item Reports and Action Items of the Flight Readiness Review (FRR) Board. </a:t>
            </a:r>
          </a:p>
          <a:p>
            <a:r>
              <a:rPr lang="en-US" dirty="0" smtClean="0"/>
              <a:t>The ERB issues a Flight Release for specified flights with limitations as required, or determines the need for further review and/or action prior to issuance of a Flight Release.</a:t>
            </a:r>
          </a:p>
          <a:p>
            <a:r>
              <a:rPr lang="en-US" dirty="0" smtClean="0"/>
              <a:t>An ERB is held only if the test program is complex in nature with an increased cost, schedule or safety risk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Flight Readiness Review Checklist</a:t>
            </a:r>
            <a:endParaRPr lang="en-US" dirty="0"/>
          </a:p>
        </p:txBody>
      </p:sp>
      <p:graphicFrame>
        <p:nvGraphicFramePr>
          <p:cNvPr id="7" name="Table 6"/>
          <p:cNvGraphicFramePr>
            <a:graphicFrameLocks noGrp="1"/>
          </p:cNvGraphicFramePr>
          <p:nvPr/>
        </p:nvGraphicFramePr>
        <p:xfrm>
          <a:off x="304800" y="1143000"/>
          <a:ext cx="4343400" cy="5334007"/>
        </p:xfrm>
        <a:graphic>
          <a:graphicData uri="http://schemas.openxmlformats.org/drawingml/2006/table">
            <a:tbl>
              <a:tblPr/>
              <a:tblGrid>
                <a:gridCol w="463875"/>
                <a:gridCol w="3106399"/>
                <a:gridCol w="279715"/>
                <a:gridCol w="244968"/>
                <a:gridCol w="248443"/>
              </a:tblGrid>
              <a:tr h="158971">
                <a:tc gridSpan="2">
                  <a:txBody>
                    <a:bodyPr/>
                    <a:lstStyle/>
                    <a:p>
                      <a:pPr marL="0" marR="0">
                        <a:spcBef>
                          <a:spcPts val="0"/>
                        </a:spcBef>
                        <a:spcAft>
                          <a:spcPts val="0"/>
                        </a:spcAft>
                      </a:pPr>
                      <a:r>
                        <a:rPr lang="en-US" sz="400" b="1" cap="all" dirty="0">
                          <a:latin typeface="Arial"/>
                          <a:ea typeface="Times New Roman"/>
                          <a:cs typeface="Times New Roman"/>
                        </a:rPr>
                        <a:t>FRR Briefing OUTLINE/checklist:</a:t>
                      </a:r>
                      <a:endParaRPr lang="en-US" sz="500" dirty="0">
                        <a:latin typeface="Times New Roman"/>
                        <a:ea typeface="Times New Roman"/>
                        <a:cs typeface="Times New Roman"/>
                      </a:endParaRPr>
                    </a:p>
                  </a:txBody>
                  <a:tcPr marL="32848" marR="3284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CCCC"/>
                    </a:solidFill>
                  </a:tcPr>
                </a:tc>
                <a:tc hMerge="1">
                  <a:txBody>
                    <a:bodyPr/>
                    <a:lstStyle/>
                    <a:p>
                      <a:endParaRPr lang="en-US"/>
                    </a:p>
                  </a:txBody>
                  <a:tcPr/>
                </a:tc>
                <a:tc>
                  <a:txBody>
                    <a:bodyPr/>
                    <a:lstStyle/>
                    <a:p>
                      <a:pPr marL="0" marR="0" algn="ctr">
                        <a:spcBef>
                          <a:spcPts val="0"/>
                        </a:spcBef>
                        <a:spcAft>
                          <a:spcPts val="0"/>
                        </a:spcAft>
                      </a:pPr>
                      <a:r>
                        <a:rPr lang="en-US" sz="400" b="1" cap="all">
                          <a:latin typeface="Arial"/>
                          <a:ea typeface="Times New Roman"/>
                          <a:cs typeface="Times New Roman"/>
                        </a:rPr>
                        <a:t>Yes</a:t>
                      </a:r>
                      <a:endParaRPr lang="en-US" sz="500">
                        <a:latin typeface="Times New Roman"/>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CCCC"/>
                    </a:solidFill>
                  </a:tcPr>
                </a:tc>
                <a:tc>
                  <a:txBody>
                    <a:bodyPr/>
                    <a:lstStyle/>
                    <a:p>
                      <a:pPr marL="0" marR="0" algn="ctr">
                        <a:spcBef>
                          <a:spcPts val="0"/>
                        </a:spcBef>
                        <a:spcAft>
                          <a:spcPts val="0"/>
                        </a:spcAft>
                      </a:pPr>
                      <a:r>
                        <a:rPr lang="en-US" sz="400" b="1" cap="all">
                          <a:latin typeface="Arial"/>
                          <a:ea typeface="Times New Roman"/>
                          <a:cs typeface="Times New Roman"/>
                        </a:rPr>
                        <a:t>No</a:t>
                      </a:r>
                      <a:endParaRPr lang="en-US" sz="500">
                        <a:latin typeface="Times New Roman"/>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CCCC"/>
                    </a:solidFill>
                  </a:tcPr>
                </a:tc>
                <a:tc>
                  <a:txBody>
                    <a:bodyPr/>
                    <a:lstStyle/>
                    <a:p>
                      <a:pPr marL="0" marR="0" algn="ctr">
                        <a:spcBef>
                          <a:spcPts val="0"/>
                        </a:spcBef>
                        <a:spcAft>
                          <a:spcPts val="0"/>
                        </a:spcAft>
                      </a:pPr>
                      <a:r>
                        <a:rPr lang="en-US" sz="400" b="1" cap="all">
                          <a:latin typeface="Arial"/>
                          <a:ea typeface="Times New Roman"/>
                          <a:cs typeface="Times New Roman"/>
                        </a:rPr>
                        <a:t>N/A</a:t>
                      </a:r>
                      <a:endParaRPr lang="en-US" sz="500">
                        <a:latin typeface="Times New Roman"/>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CCCC"/>
                    </a:solidFill>
                  </a:tcPr>
                </a:tc>
              </a:tr>
              <a:tr h="297224">
                <a:tc>
                  <a:txBody>
                    <a:bodyPr/>
                    <a:lstStyle/>
                    <a:p>
                      <a:pPr marL="0" marR="0" algn="ctr">
                        <a:spcBef>
                          <a:spcPts val="0"/>
                        </a:spcBef>
                        <a:spcAft>
                          <a:spcPts val="0"/>
                        </a:spcAft>
                      </a:pPr>
                      <a:r>
                        <a:rPr lang="en-US" sz="400" dirty="0">
                          <a:latin typeface="Arial"/>
                          <a:ea typeface="Times New Roman"/>
                          <a:cs typeface="Times New Roman"/>
                        </a:rPr>
                        <a:t>1</a:t>
                      </a:r>
                      <a:endParaRPr lang="en-US" sz="500" dirty="0">
                        <a:latin typeface="Times New Roman"/>
                        <a:ea typeface="Times New Roman"/>
                        <a:cs typeface="Times New Roman"/>
                      </a:endParaRPr>
                    </a:p>
                  </a:txBody>
                  <a:tcPr marL="32848" marR="3284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tabLst>
                          <a:tab pos="914400" algn="l"/>
                        </a:tabLst>
                      </a:pPr>
                      <a:r>
                        <a:rPr lang="en-US" sz="500">
                          <a:latin typeface="Arial"/>
                          <a:ea typeface="Times New Roman"/>
                          <a:cs typeface="Times New Roman"/>
                        </a:rPr>
                        <a:t>Description of System Under Test (SUT) including instrumentation and data system, control room, concept of operation, pilot displays and control room display content.</a:t>
                      </a:r>
                      <a:endParaRPr lang="en-US" sz="500">
                        <a:latin typeface="Times New Roman"/>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500">
                        <a:latin typeface="Arial"/>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500">
                        <a:latin typeface="Arial"/>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500">
                        <a:latin typeface="Arial"/>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307">
                <a:tc>
                  <a:txBody>
                    <a:bodyPr/>
                    <a:lstStyle/>
                    <a:p>
                      <a:pPr marL="0" marR="0" algn="ctr">
                        <a:spcBef>
                          <a:spcPts val="0"/>
                        </a:spcBef>
                        <a:spcAft>
                          <a:spcPts val="0"/>
                        </a:spcAft>
                      </a:pPr>
                      <a:r>
                        <a:rPr lang="en-US" sz="400">
                          <a:latin typeface="Arial"/>
                          <a:ea typeface="Times New Roman"/>
                          <a:cs typeface="Times New Roman"/>
                        </a:rPr>
                        <a:t>2</a:t>
                      </a:r>
                      <a:endParaRPr lang="en-US" sz="500">
                        <a:latin typeface="Times New Roman"/>
                        <a:ea typeface="Times New Roman"/>
                        <a:cs typeface="Times New Roman"/>
                      </a:endParaRPr>
                    </a:p>
                  </a:txBody>
                  <a:tcPr marL="32848" marR="3284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500">
                          <a:solidFill>
                            <a:srgbClr val="000000"/>
                          </a:solidFill>
                          <a:latin typeface="Arial"/>
                          <a:ea typeface="Times New Roman"/>
                          <a:cs typeface="Times New Roman"/>
                        </a:rPr>
                        <a:t>Test Plans &amp; Objectives.</a:t>
                      </a:r>
                      <a:endParaRPr lang="en-US" sz="500">
                        <a:latin typeface="Times New Roman"/>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500">
                        <a:latin typeface="Arial"/>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500">
                        <a:latin typeface="Arial"/>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500">
                        <a:latin typeface="Arial"/>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307">
                <a:tc>
                  <a:txBody>
                    <a:bodyPr/>
                    <a:lstStyle/>
                    <a:p>
                      <a:pPr marL="0" marR="0" algn="ctr">
                        <a:spcBef>
                          <a:spcPts val="0"/>
                        </a:spcBef>
                        <a:spcAft>
                          <a:spcPts val="0"/>
                        </a:spcAft>
                      </a:pPr>
                      <a:r>
                        <a:rPr lang="en-US" sz="400">
                          <a:latin typeface="Arial"/>
                          <a:ea typeface="Times New Roman"/>
                          <a:cs typeface="Times New Roman"/>
                        </a:rPr>
                        <a:t>3</a:t>
                      </a:r>
                      <a:endParaRPr lang="en-US" sz="500">
                        <a:latin typeface="Times New Roman"/>
                        <a:ea typeface="Times New Roman"/>
                        <a:cs typeface="Times New Roman"/>
                      </a:endParaRPr>
                    </a:p>
                  </a:txBody>
                  <a:tcPr marL="32848" marR="3284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500">
                          <a:latin typeface="Arial"/>
                          <a:ea typeface="Times New Roman"/>
                          <a:cs typeface="Times New Roman"/>
                        </a:rPr>
                        <a:t>Flight Profiles and Flight cards (include back-up test cards/points if applicable).</a:t>
                      </a:r>
                      <a:endParaRPr lang="en-US" sz="500">
                        <a:latin typeface="Times New Roman"/>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500">
                        <a:latin typeface="Arial"/>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500">
                        <a:latin typeface="Arial"/>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500">
                        <a:latin typeface="Arial"/>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307">
                <a:tc>
                  <a:txBody>
                    <a:bodyPr/>
                    <a:lstStyle/>
                    <a:p>
                      <a:pPr marL="0" marR="0" algn="ctr">
                        <a:spcBef>
                          <a:spcPts val="0"/>
                        </a:spcBef>
                        <a:spcAft>
                          <a:spcPts val="0"/>
                        </a:spcAft>
                      </a:pPr>
                      <a:r>
                        <a:rPr lang="en-US" sz="400">
                          <a:latin typeface="Arial"/>
                          <a:ea typeface="Times New Roman"/>
                          <a:cs typeface="Times New Roman"/>
                        </a:rPr>
                        <a:t>4</a:t>
                      </a:r>
                      <a:endParaRPr lang="en-US" sz="500">
                        <a:latin typeface="Times New Roman"/>
                        <a:ea typeface="Times New Roman"/>
                        <a:cs typeface="Times New Roman"/>
                      </a:endParaRPr>
                    </a:p>
                  </a:txBody>
                  <a:tcPr marL="32848" marR="3284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a:latin typeface="Arial"/>
                          <a:ea typeface="Times New Roman"/>
                          <a:cs typeface="Times New Roman"/>
                        </a:rPr>
                        <a:t>Flight Crew, Ground Crew and Ground/Mission Control system personnel (names, certifications and training).</a:t>
                      </a:r>
                      <a:endParaRPr lang="en-US" sz="500">
                        <a:latin typeface="Times New Roman"/>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500">
                        <a:latin typeface="Arial"/>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500">
                        <a:latin typeface="Arial"/>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500">
                        <a:latin typeface="Arial"/>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307">
                <a:tc>
                  <a:txBody>
                    <a:bodyPr/>
                    <a:lstStyle/>
                    <a:p>
                      <a:pPr marL="0" marR="0" algn="ctr">
                        <a:spcBef>
                          <a:spcPts val="0"/>
                        </a:spcBef>
                        <a:spcAft>
                          <a:spcPts val="0"/>
                        </a:spcAft>
                      </a:pPr>
                      <a:r>
                        <a:rPr lang="en-US" sz="400">
                          <a:latin typeface="Arial"/>
                          <a:ea typeface="Times New Roman"/>
                          <a:cs typeface="Times New Roman"/>
                        </a:rPr>
                        <a:t>5</a:t>
                      </a:r>
                      <a:endParaRPr lang="en-US" sz="500">
                        <a:latin typeface="Times New Roman"/>
                        <a:ea typeface="Times New Roman"/>
                        <a:cs typeface="Times New Roman"/>
                      </a:endParaRPr>
                    </a:p>
                  </a:txBody>
                  <a:tcPr marL="32848" marR="3284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500">
                          <a:solidFill>
                            <a:srgbClr val="000000"/>
                          </a:solidFill>
                          <a:latin typeface="Arial"/>
                          <a:ea typeface="Times New Roman"/>
                          <a:cs typeface="Times New Roman"/>
                        </a:rPr>
                        <a:t>Ground and Flight Operations Limitations.</a:t>
                      </a:r>
                      <a:endParaRPr lang="en-US" sz="500">
                        <a:latin typeface="Times New Roman"/>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500">
                        <a:latin typeface="Arial"/>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500">
                        <a:latin typeface="Arial"/>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500">
                        <a:latin typeface="Arial"/>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307">
                <a:tc>
                  <a:txBody>
                    <a:bodyPr/>
                    <a:lstStyle/>
                    <a:p>
                      <a:pPr marL="0" marR="0" algn="ctr">
                        <a:spcBef>
                          <a:spcPts val="0"/>
                        </a:spcBef>
                        <a:spcAft>
                          <a:spcPts val="0"/>
                        </a:spcAft>
                      </a:pPr>
                      <a:r>
                        <a:rPr lang="en-US" sz="400">
                          <a:latin typeface="Arial"/>
                          <a:ea typeface="Times New Roman"/>
                          <a:cs typeface="Times New Roman"/>
                        </a:rPr>
                        <a:t>6</a:t>
                      </a:r>
                      <a:endParaRPr lang="en-US" sz="500">
                        <a:latin typeface="Times New Roman"/>
                        <a:ea typeface="Times New Roman"/>
                        <a:cs typeface="Times New Roman"/>
                      </a:endParaRPr>
                    </a:p>
                  </a:txBody>
                  <a:tcPr marL="32848" marR="3284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500">
                          <a:solidFill>
                            <a:srgbClr val="000000"/>
                          </a:solidFill>
                          <a:latin typeface="Arial"/>
                          <a:ea typeface="Times New Roman"/>
                          <a:cs typeface="Times New Roman"/>
                        </a:rPr>
                        <a:t>Planned response to potential anomalies (What Ifs).</a:t>
                      </a:r>
                      <a:endParaRPr lang="en-US" sz="500">
                        <a:latin typeface="Times New Roman"/>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500">
                        <a:latin typeface="Arial"/>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500">
                        <a:latin typeface="Arial"/>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500">
                        <a:latin typeface="Arial"/>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307">
                <a:tc>
                  <a:txBody>
                    <a:bodyPr/>
                    <a:lstStyle/>
                    <a:p>
                      <a:pPr marL="0" marR="0" algn="ctr">
                        <a:spcBef>
                          <a:spcPts val="0"/>
                        </a:spcBef>
                        <a:spcAft>
                          <a:spcPts val="0"/>
                        </a:spcAft>
                      </a:pPr>
                      <a:r>
                        <a:rPr lang="en-US" sz="400">
                          <a:latin typeface="Arial"/>
                          <a:ea typeface="Times New Roman"/>
                          <a:cs typeface="Times New Roman"/>
                        </a:rPr>
                        <a:t>7</a:t>
                      </a:r>
                      <a:endParaRPr lang="en-US" sz="500">
                        <a:latin typeface="Times New Roman"/>
                        <a:ea typeface="Times New Roman"/>
                        <a:cs typeface="Times New Roman"/>
                      </a:endParaRPr>
                    </a:p>
                  </a:txBody>
                  <a:tcPr marL="32848" marR="3284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500">
                          <a:latin typeface="Arial"/>
                          <a:ea typeface="Times New Roman"/>
                          <a:cs typeface="Times New Roman"/>
                        </a:rPr>
                        <a:t>Go/No-Go and knock-it-off criteria.</a:t>
                      </a:r>
                      <a:endParaRPr lang="en-US" sz="500">
                        <a:latin typeface="Times New Roman"/>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500">
                        <a:latin typeface="Arial"/>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500">
                        <a:latin typeface="Arial"/>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500">
                        <a:latin typeface="Arial"/>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307">
                <a:tc>
                  <a:txBody>
                    <a:bodyPr/>
                    <a:lstStyle/>
                    <a:p>
                      <a:pPr marL="0" marR="0" algn="ctr">
                        <a:spcBef>
                          <a:spcPts val="0"/>
                        </a:spcBef>
                        <a:spcAft>
                          <a:spcPts val="0"/>
                        </a:spcAft>
                      </a:pPr>
                      <a:r>
                        <a:rPr lang="en-US" sz="400">
                          <a:latin typeface="Arial"/>
                          <a:ea typeface="Times New Roman"/>
                          <a:cs typeface="Times New Roman"/>
                        </a:rPr>
                        <a:t>8</a:t>
                      </a:r>
                      <a:endParaRPr lang="en-US" sz="500">
                        <a:latin typeface="Times New Roman"/>
                        <a:ea typeface="Times New Roman"/>
                        <a:cs typeface="Times New Roman"/>
                      </a:endParaRPr>
                    </a:p>
                  </a:txBody>
                  <a:tcPr marL="32848" marR="3284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500">
                          <a:solidFill>
                            <a:srgbClr val="000000"/>
                          </a:solidFill>
                          <a:latin typeface="Arial"/>
                          <a:ea typeface="Times New Roman"/>
                          <a:cs typeface="Times New Roman"/>
                        </a:rPr>
                        <a:t>Aircraft tests, retests, and laboratory tests that have been completed, including anomalies identified and the corrective action taken. </a:t>
                      </a:r>
                      <a:endParaRPr lang="en-US" sz="500">
                        <a:latin typeface="Times New Roman"/>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500">
                        <a:latin typeface="Arial"/>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500">
                        <a:latin typeface="Arial"/>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500">
                        <a:latin typeface="Arial"/>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224">
                <a:tc>
                  <a:txBody>
                    <a:bodyPr/>
                    <a:lstStyle/>
                    <a:p>
                      <a:pPr marL="0" marR="0" algn="ctr">
                        <a:spcBef>
                          <a:spcPts val="0"/>
                        </a:spcBef>
                        <a:spcAft>
                          <a:spcPts val="0"/>
                        </a:spcAft>
                      </a:pPr>
                      <a:r>
                        <a:rPr lang="en-US" sz="400">
                          <a:latin typeface="Arial"/>
                          <a:ea typeface="Times New Roman"/>
                          <a:cs typeface="Times New Roman"/>
                        </a:rPr>
                        <a:t>9</a:t>
                      </a:r>
                      <a:endParaRPr lang="en-US" sz="500">
                        <a:latin typeface="Times New Roman"/>
                        <a:ea typeface="Times New Roman"/>
                        <a:cs typeface="Times New Roman"/>
                      </a:endParaRPr>
                    </a:p>
                  </a:txBody>
                  <a:tcPr marL="32848" marR="3284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500">
                          <a:solidFill>
                            <a:srgbClr val="000000"/>
                          </a:solidFill>
                          <a:latin typeface="Arial"/>
                          <a:ea typeface="Times New Roman"/>
                          <a:cs typeface="Times New Roman"/>
                        </a:rPr>
                        <a:t>System Pedigree, including test procedure, service life history, scheduled maintenance and calibrations. Verify Quality Plan compliance to quality processes &amp; procedures.</a:t>
                      </a:r>
                      <a:endParaRPr lang="en-US" sz="500">
                        <a:latin typeface="Times New Roman"/>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500">
                        <a:latin typeface="Arial"/>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500">
                        <a:latin typeface="Arial"/>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500">
                        <a:latin typeface="Arial"/>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307">
                <a:tc>
                  <a:txBody>
                    <a:bodyPr/>
                    <a:lstStyle/>
                    <a:p>
                      <a:pPr marL="0" marR="0" algn="ctr">
                        <a:spcBef>
                          <a:spcPts val="0"/>
                        </a:spcBef>
                        <a:spcAft>
                          <a:spcPts val="0"/>
                        </a:spcAft>
                      </a:pPr>
                      <a:r>
                        <a:rPr lang="en-US" sz="400">
                          <a:latin typeface="Arial"/>
                          <a:ea typeface="Times New Roman"/>
                          <a:cs typeface="Times New Roman"/>
                        </a:rPr>
                        <a:t>10</a:t>
                      </a:r>
                      <a:endParaRPr lang="en-US" sz="500">
                        <a:latin typeface="Times New Roman"/>
                        <a:ea typeface="Times New Roman"/>
                        <a:cs typeface="Times New Roman"/>
                      </a:endParaRPr>
                    </a:p>
                  </a:txBody>
                  <a:tcPr marL="32848" marR="3284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a:solidFill>
                            <a:srgbClr val="000000"/>
                          </a:solidFill>
                          <a:latin typeface="Arial"/>
                          <a:ea typeface="Times New Roman"/>
                          <a:cs typeface="Times New Roman"/>
                        </a:rPr>
                        <a:t>Qualification and certification status of software and hardware installed on the aircraft and ground/mission control station.</a:t>
                      </a:r>
                      <a:endParaRPr lang="en-US" sz="500">
                        <a:latin typeface="Times New Roman"/>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500">
                        <a:latin typeface="Arial"/>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500">
                        <a:latin typeface="Arial"/>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500">
                        <a:latin typeface="Arial"/>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307">
                <a:tc>
                  <a:txBody>
                    <a:bodyPr/>
                    <a:lstStyle/>
                    <a:p>
                      <a:pPr marL="0" marR="0" algn="ctr">
                        <a:spcBef>
                          <a:spcPts val="0"/>
                        </a:spcBef>
                        <a:spcAft>
                          <a:spcPts val="0"/>
                        </a:spcAft>
                      </a:pPr>
                      <a:r>
                        <a:rPr lang="en-US" sz="400">
                          <a:latin typeface="Arial"/>
                          <a:ea typeface="Times New Roman"/>
                          <a:cs typeface="Times New Roman"/>
                        </a:rPr>
                        <a:t>11</a:t>
                      </a:r>
                      <a:endParaRPr lang="en-US" sz="500">
                        <a:latin typeface="Times New Roman"/>
                        <a:ea typeface="Times New Roman"/>
                        <a:cs typeface="Times New Roman"/>
                      </a:endParaRPr>
                    </a:p>
                  </a:txBody>
                  <a:tcPr marL="32848" marR="3284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500">
                          <a:latin typeface="Arial"/>
                          <a:ea typeface="Times New Roman"/>
                          <a:cs typeface="Times New Roman"/>
                        </a:rPr>
                        <a:t>Verification that systems and functions have been tested satisfactory and changes do not adversely affect these functions.</a:t>
                      </a:r>
                      <a:endParaRPr lang="en-US" sz="500">
                        <a:latin typeface="Times New Roman"/>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500">
                        <a:latin typeface="Arial"/>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500">
                        <a:latin typeface="Arial"/>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500">
                        <a:latin typeface="Arial"/>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307">
                <a:tc>
                  <a:txBody>
                    <a:bodyPr/>
                    <a:lstStyle/>
                    <a:p>
                      <a:pPr marL="0" marR="0" algn="ctr">
                        <a:spcBef>
                          <a:spcPts val="0"/>
                        </a:spcBef>
                        <a:spcAft>
                          <a:spcPts val="0"/>
                        </a:spcAft>
                      </a:pPr>
                      <a:r>
                        <a:rPr lang="en-US" sz="400">
                          <a:latin typeface="Arial"/>
                          <a:ea typeface="Times New Roman"/>
                          <a:cs typeface="Times New Roman"/>
                        </a:rPr>
                        <a:t>12</a:t>
                      </a:r>
                      <a:endParaRPr lang="en-US" sz="500">
                        <a:latin typeface="Times New Roman"/>
                        <a:ea typeface="Times New Roman"/>
                        <a:cs typeface="Times New Roman"/>
                      </a:endParaRPr>
                    </a:p>
                  </a:txBody>
                  <a:tcPr marL="32848" marR="3284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500">
                          <a:latin typeface="Arial"/>
                          <a:ea typeface="Times New Roman"/>
                          <a:cs typeface="Times New Roman"/>
                        </a:rPr>
                        <a:t>Known or suspected deficiencies, test anomalies, and associated corrective action plans.</a:t>
                      </a:r>
                      <a:endParaRPr lang="en-US" sz="500">
                        <a:latin typeface="Times New Roman"/>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500">
                        <a:latin typeface="Arial"/>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500">
                        <a:latin typeface="Arial"/>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500">
                        <a:latin typeface="Arial"/>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307">
                <a:tc>
                  <a:txBody>
                    <a:bodyPr/>
                    <a:lstStyle/>
                    <a:p>
                      <a:pPr marL="0" marR="0" algn="ctr">
                        <a:spcBef>
                          <a:spcPts val="0"/>
                        </a:spcBef>
                        <a:spcAft>
                          <a:spcPts val="0"/>
                        </a:spcAft>
                      </a:pPr>
                      <a:r>
                        <a:rPr lang="en-US" sz="400">
                          <a:latin typeface="Arial"/>
                          <a:ea typeface="Times New Roman"/>
                          <a:cs typeface="Times New Roman"/>
                        </a:rPr>
                        <a:t>13</a:t>
                      </a:r>
                      <a:endParaRPr lang="en-US" sz="500">
                        <a:latin typeface="Times New Roman"/>
                        <a:ea typeface="Times New Roman"/>
                        <a:cs typeface="Times New Roman"/>
                      </a:endParaRPr>
                    </a:p>
                  </a:txBody>
                  <a:tcPr marL="32848" marR="3284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500">
                          <a:latin typeface="Arial"/>
                          <a:ea typeface="Times New Roman"/>
                          <a:cs typeface="Times New Roman"/>
                        </a:rPr>
                        <a:t>Failure modes &amp; effects analyses.</a:t>
                      </a:r>
                      <a:endParaRPr lang="en-US" sz="500">
                        <a:latin typeface="Times New Roman"/>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500">
                        <a:latin typeface="Arial"/>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500">
                        <a:latin typeface="Arial"/>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500">
                        <a:latin typeface="Arial"/>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224">
                <a:tc>
                  <a:txBody>
                    <a:bodyPr/>
                    <a:lstStyle/>
                    <a:p>
                      <a:pPr marL="0" marR="0" algn="ctr">
                        <a:spcBef>
                          <a:spcPts val="0"/>
                        </a:spcBef>
                        <a:spcAft>
                          <a:spcPts val="0"/>
                        </a:spcAft>
                      </a:pPr>
                      <a:r>
                        <a:rPr lang="en-US" sz="400">
                          <a:latin typeface="Arial"/>
                          <a:ea typeface="Times New Roman"/>
                          <a:cs typeface="Times New Roman"/>
                        </a:rPr>
                        <a:t>14</a:t>
                      </a:r>
                      <a:endParaRPr lang="en-US" sz="500">
                        <a:latin typeface="Times New Roman"/>
                        <a:ea typeface="Times New Roman"/>
                        <a:cs typeface="Times New Roman"/>
                      </a:endParaRPr>
                    </a:p>
                  </a:txBody>
                  <a:tcPr marL="32848" marR="3284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a:latin typeface="Arial"/>
                          <a:ea typeface="Times New Roman"/>
                          <a:cs typeface="Times New Roman"/>
                        </a:rPr>
                        <a:t>Aircraft system capability to successfully pass ground and flight acceptance test requirements. </a:t>
                      </a:r>
                      <a:r>
                        <a:rPr lang="en-US" sz="500">
                          <a:solidFill>
                            <a:srgbClr val="000000"/>
                          </a:solidFill>
                          <a:latin typeface="Arial"/>
                          <a:ea typeface="Times New Roman"/>
                          <a:cs typeface="Times New Roman"/>
                        </a:rPr>
                        <a:t>Include approach to maintaining system weight &amp; balance.</a:t>
                      </a:r>
                      <a:endParaRPr lang="en-US" sz="500">
                        <a:latin typeface="Times New Roman"/>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500">
                        <a:latin typeface="Arial"/>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500">
                        <a:latin typeface="Arial"/>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500">
                        <a:latin typeface="Arial"/>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224">
                <a:tc>
                  <a:txBody>
                    <a:bodyPr/>
                    <a:lstStyle/>
                    <a:p>
                      <a:pPr marL="0" marR="0" algn="ctr">
                        <a:spcBef>
                          <a:spcPts val="0"/>
                        </a:spcBef>
                        <a:spcAft>
                          <a:spcPts val="0"/>
                        </a:spcAft>
                      </a:pPr>
                      <a:r>
                        <a:rPr lang="en-US" sz="400">
                          <a:latin typeface="Arial"/>
                          <a:ea typeface="Times New Roman"/>
                          <a:cs typeface="Times New Roman"/>
                        </a:rPr>
                        <a:t>15</a:t>
                      </a:r>
                      <a:endParaRPr lang="en-US" sz="500">
                        <a:latin typeface="Times New Roman"/>
                        <a:ea typeface="Times New Roman"/>
                        <a:cs typeface="Times New Roman"/>
                      </a:endParaRPr>
                    </a:p>
                  </a:txBody>
                  <a:tcPr marL="32848" marR="3284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a:latin typeface="Arial"/>
                          <a:ea typeface="Times New Roman"/>
                          <a:cs typeface="Times New Roman"/>
                        </a:rPr>
                        <a:t>Configuration changes or modifications to the aircraft design. For aircraft having flown previously, configuration changes or modifications completed since the last FRR.</a:t>
                      </a:r>
                      <a:endParaRPr lang="en-US" sz="500">
                        <a:latin typeface="Times New Roman"/>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500">
                        <a:latin typeface="Arial"/>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500">
                        <a:latin typeface="Arial"/>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500">
                        <a:latin typeface="Arial"/>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307">
                <a:tc>
                  <a:txBody>
                    <a:bodyPr/>
                    <a:lstStyle/>
                    <a:p>
                      <a:pPr marL="0" marR="0" algn="ctr">
                        <a:spcBef>
                          <a:spcPts val="0"/>
                        </a:spcBef>
                        <a:spcAft>
                          <a:spcPts val="0"/>
                        </a:spcAft>
                      </a:pPr>
                      <a:r>
                        <a:rPr lang="en-US" sz="400">
                          <a:latin typeface="Arial"/>
                          <a:ea typeface="Times New Roman"/>
                          <a:cs typeface="Times New Roman"/>
                        </a:rPr>
                        <a:t>16</a:t>
                      </a:r>
                      <a:endParaRPr lang="en-US" sz="500">
                        <a:latin typeface="Times New Roman"/>
                        <a:ea typeface="Times New Roman"/>
                        <a:cs typeface="Times New Roman"/>
                      </a:endParaRPr>
                    </a:p>
                  </a:txBody>
                  <a:tcPr marL="32848" marR="3284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a:latin typeface="Arial"/>
                          <a:ea typeface="Times New Roman"/>
                          <a:cs typeface="Times New Roman"/>
                        </a:rPr>
                        <a:t>Deviations and waivers effective for the aircraft system.</a:t>
                      </a:r>
                      <a:endParaRPr lang="en-US" sz="500">
                        <a:latin typeface="Times New Roman"/>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500">
                        <a:latin typeface="Arial"/>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500">
                        <a:latin typeface="Arial"/>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500">
                        <a:latin typeface="Arial"/>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307">
                <a:tc>
                  <a:txBody>
                    <a:bodyPr/>
                    <a:lstStyle/>
                    <a:p>
                      <a:pPr marL="0" marR="0" algn="ctr">
                        <a:spcBef>
                          <a:spcPts val="0"/>
                        </a:spcBef>
                        <a:spcAft>
                          <a:spcPts val="0"/>
                        </a:spcAft>
                      </a:pPr>
                      <a:r>
                        <a:rPr lang="en-US" sz="400">
                          <a:latin typeface="Arial"/>
                          <a:ea typeface="Times New Roman"/>
                          <a:cs typeface="Times New Roman"/>
                        </a:rPr>
                        <a:t>17</a:t>
                      </a:r>
                      <a:endParaRPr lang="en-US" sz="500">
                        <a:latin typeface="Times New Roman"/>
                        <a:ea typeface="Times New Roman"/>
                        <a:cs typeface="Times New Roman"/>
                      </a:endParaRPr>
                    </a:p>
                  </a:txBody>
                  <a:tcPr marL="32848" marR="3284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500">
                          <a:solidFill>
                            <a:srgbClr val="000000"/>
                          </a:solidFill>
                          <a:latin typeface="Arial"/>
                          <a:ea typeface="Times New Roman"/>
                          <a:cs typeface="Times New Roman"/>
                        </a:rPr>
                        <a:t>Maintenance status to include open work and the impact on ground operations, flight operations, and safety.</a:t>
                      </a:r>
                      <a:endParaRPr lang="en-US" sz="500">
                        <a:latin typeface="Times New Roman"/>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500">
                        <a:latin typeface="Arial"/>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500">
                        <a:latin typeface="Arial"/>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500">
                        <a:latin typeface="Arial"/>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307">
                <a:tc>
                  <a:txBody>
                    <a:bodyPr/>
                    <a:lstStyle/>
                    <a:p>
                      <a:pPr marL="0" marR="0" algn="ctr">
                        <a:spcBef>
                          <a:spcPts val="0"/>
                        </a:spcBef>
                        <a:spcAft>
                          <a:spcPts val="0"/>
                        </a:spcAft>
                      </a:pPr>
                      <a:r>
                        <a:rPr lang="en-US" sz="400">
                          <a:latin typeface="Arial"/>
                          <a:ea typeface="Times New Roman"/>
                          <a:cs typeface="Times New Roman"/>
                        </a:rPr>
                        <a:t>18</a:t>
                      </a:r>
                      <a:endParaRPr lang="en-US" sz="500">
                        <a:latin typeface="Times New Roman"/>
                        <a:ea typeface="Times New Roman"/>
                        <a:cs typeface="Times New Roman"/>
                      </a:endParaRPr>
                    </a:p>
                  </a:txBody>
                  <a:tcPr marL="32848" marR="3284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a:latin typeface="Arial"/>
                          <a:ea typeface="Times New Roman"/>
                          <a:cs typeface="Times New Roman"/>
                        </a:rPr>
                        <a:t>Review Government Industry Data Exchange Program (GIDEP) alerts for applicability.</a:t>
                      </a:r>
                      <a:endParaRPr lang="en-US" sz="500">
                        <a:latin typeface="Times New Roman"/>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500">
                        <a:latin typeface="Arial"/>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500">
                        <a:latin typeface="Arial"/>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500">
                        <a:latin typeface="Arial"/>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307">
                <a:tc>
                  <a:txBody>
                    <a:bodyPr/>
                    <a:lstStyle/>
                    <a:p>
                      <a:pPr marL="0" marR="0" algn="ctr">
                        <a:spcBef>
                          <a:spcPts val="0"/>
                        </a:spcBef>
                        <a:spcAft>
                          <a:spcPts val="0"/>
                        </a:spcAft>
                      </a:pPr>
                      <a:r>
                        <a:rPr lang="en-US" sz="400">
                          <a:latin typeface="Arial"/>
                          <a:ea typeface="Times New Roman"/>
                          <a:cs typeface="Times New Roman"/>
                        </a:rPr>
                        <a:t>19</a:t>
                      </a:r>
                      <a:endParaRPr lang="en-US" sz="500">
                        <a:latin typeface="Times New Roman"/>
                        <a:ea typeface="Times New Roman"/>
                        <a:cs typeface="Times New Roman"/>
                      </a:endParaRPr>
                    </a:p>
                  </a:txBody>
                  <a:tcPr marL="32848" marR="3284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a:latin typeface="Arial"/>
                          <a:ea typeface="Times New Roman"/>
                          <a:cs typeface="Times New Roman"/>
                        </a:rPr>
                        <a:t>Verify that “Third Party” and “Hull” Insurance is in place.</a:t>
                      </a:r>
                      <a:endParaRPr lang="en-US" sz="500">
                        <a:latin typeface="Times New Roman"/>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500">
                        <a:latin typeface="Arial"/>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500">
                        <a:latin typeface="Arial"/>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500">
                        <a:latin typeface="Arial"/>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307">
                <a:tc>
                  <a:txBody>
                    <a:bodyPr/>
                    <a:lstStyle/>
                    <a:p>
                      <a:pPr marL="0" marR="0" algn="ctr">
                        <a:spcBef>
                          <a:spcPts val="0"/>
                        </a:spcBef>
                        <a:spcAft>
                          <a:spcPts val="0"/>
                        </a:spcAft>
                      </a:pPr>
                      <a:r>
                        <a:rPr lang="en-US" sz="400">
                          <a:latin typeface="Arial"/>
                          <a:ea typeface="Times New Roman"/>
                          <a:cs typeface="Times New Roman"/>
                        </a:rPr>
                        <a:t>20</a:t>
                      </a:r>
                      <a:endParaRPr lang="en-US" sz="500">
                        <a:latin typeface="Times New Roman"/>
                        <a:ea typeface="Times New Roman"/>
                        <a:cs typeface="Times New Roman"/>
                      </a:endParaRPr>
                    </a:p>
                  </a:txBody>
                  <a:tcPr marL="32848" marR="3284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a:latin typeface="Arial"/>
                          <a:ea typeface="Times New Roman"/>
                          <a:cs typeface="Times New Roman"/>
                        </a:rPr>
                        <a:t>Test Hazard Analyses.</a:t>
                      </a:r>
                      <a:endParaRPr lang="en-US" sz="500">
                        <a:latin typeface="Times New Roman"/>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500">
                        <a:latin typeface="Arial"/>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500">
                        <a:latin typeface="Arial"/>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500">
                        <a:latin typeface="Arial"/>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307">
                <a:tc>
                  <a:txBody>
                    <a:bodyPr/>
                    <a:lstStyle/>
                    <a:p>
                      <a:pPr marL="0" marR="0" algn="ctr">
                        <a:spcBef>
                          <a:spcPts val="0"/>
                        </a:spcBef>
                        <a:spcAft>
                          <a:spcPts val="0"/>
                        </a:spcAft>
                      </a:pPr>
                      <a:r>
                        <a:rPr lang="en-US" sz="400">
                          <a:latin typeface="Arial"/>
                          <a:ea typeface="Times New Roman"/>
                          <a:cs typeface="Times New Roman"/>
                        </a:rPr>
                        <a:t>21</a:t>
                      </a:r>
                      <a:endParaRPr lang="en-US" sz="500">
                        <a:latin typeface="Times New Roman"/>
                        <a:ea typeface="Times New Roman"/>
                        <a:cs typeface="Times New Roman"/>
                      </a:endParaRPr>
                    </a:p>
                  </a:txBody>
                  <a:tcPr marL="32848" marR="3284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a:latin typeface="Arial"/>
                          <a:ea typeface="Times New Roman"/>
                          <a:cs typeface="Times New Roman"/>
                        </a:rPr>
                        <a:t>Pre-Mishap Plan complete.</a:t>
                      </a:r>
                      <a:endParaRPr lang="en-US" sz="500">
                        <a:latin typeface="Times New Roman"/>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500">
                        <a:latin typeface="Arial"/>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500">
                        <a:latin typeface="Arial"/>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500">
                        <a:latin typeface="Arial"/>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307">
                <a:tc>
                  <a:txBody>
                    <a:bodyPr/>
                    <a:lstStyle/>
                    <a:p>
                      <a:pPr marL="0" marR="0" algn="ctr">
                        <a:spcBef>
                          <a:spcPts val="0"/>
                        </a:spcBef>
                        <a:spcAft>
                          <a:spcPts val="0"/>
                        </a:spcAft>
                      </a:pPr>
                      <a:r>
                        <a:rPr lang="en-US" sz="400">
                          <a:latin typeface="Arial"/>
                          <a:ea typeface="Times New Roman"/>
                          <a:cs typeface="Times New Roman"/>
                        </a:rPr>
                        <a:t>22</a:t>
                      </a:r>
                      <a:endParaRPr lang="en-US" sz="500">
                        <a:latin typeface="Times New Roman"/>
                        <a:ea typeface="Times New Roman"/>
                        <a:cs typeface="Times New Roman"/>
                      </a:endParaRPr>
                    </a:p>
                  </a:txBody>
                  <a:tcPr marL="32848" marR="3284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a:latin typeface="Arial"/>
                          <a:ea typeface="Times New Roman"/>
                          <a:cs typeface="Times New Roman"/>
                        </a:rPr>
                        <a:t>Open safety issues.</a:t>
                      </a:r>
                      <a:endParaRPr lang="en-US" sz="500">
                        <a:latin typeface="Times New Roman"/>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500">
                        <a:latin typeface="Arial"/>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500">
                        <a:latin typeface="Arial"/>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500">
                        <a:latin typeface="Arial"/>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307">
                <a:tc>
                  <a:txBody>
                    <a:bodyPr/>
                    <a:lstStyle/>
                    <a:p>
                      <a:pPr marL="0" marR="0" algn="ctr">
                        <a:spcBef>
                          <a:spcPts val="0"/>
                        </a:spcBef>
                        <a:spcAft>
                          <a:spcPts val="0"/>
                        </a:spcAft>
                      </a:pPr>
                      <a:r>
                        <a:rPr lang="en-US" sz="400">
                          <a:latin typeface="Arial"/>
                          <a:ea typeface="Times New Roman"/>
                          <a:cs typeface="Times New Roman"/>
                        </a:rPr>
                        <a:t>23</a:t>
                      </a:r>
                      <a:endParaRPr lang="en-US" sz="500">
                        <a:latin typeface="Times New Roman"/>
                        <a:ea typeface="Times New Roman"/>
                        <a:cs typeface="Times New Roman"/>
                      </a:endParaRPr>
                    </a:p>
                  </a:txBody>
                  <a:tcPr marL="32848" marR="3284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500">
                          <a:latin typeface="Arial"/>
                          <a:ea typeface="Times New Roman"/>
                          <a:cs typeface="Times New Roman"/>
                        </a:rPr>
                        <a:t>Status of action items from previous reviews.</a:t>
                      </a:r>
                      <a:endParaRPr lang="en-US" sz="500">
                        <a:latin typeface="Times New Roman"/>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500">
                        <a:latin typeface="Arial"/>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500">
                        <a:latin typeface="Arial"/>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500">
                        <a:latin typeface="Arial"/>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307">
                <a:tc>
                  <a:txBody>
                    <a:bodyPr/>
                    <a:lstStyle/>
                    <a:p>
                      <a:pPr marL="0" marR="0">
                        <a:spcBef>
                          <a:spcPts val="0"/>
                        </a:spcBef>
                        <a:spcAft>
                          <a:spcPts val="0"/>
                        </a:spcAft>
                      </a:pPr>
                      <a:endParaRPr lang="en-US" sz="400">
                        <a:latin typeface="Arial"/>
                        <a:ea typeface="Times New Roman"/>
                        <a:cs typeface="Times New Roman"/>
                      </a:endParaRPr>
                    </a:p>
                    <a:p>
                      <a:pPr marL="0" marR="0" algn="ctr">
                        <a:spcBef>
                          <a:spcPts val="0"/>
                        </a:spcBef>
                        <a:spcAft>
                          <a:spcPts val="0"/>
                        </a:spcAft>
                      </a:pPr>
                      <a:r>
                        <a:rPr lang="en-US" sz="400">
                          <a:latin typeface="Arial"/>
                          <a:ea typeface="Times New Roman"/>
                          <a:cs typeface="Times New Roman"/>
                        </a:rPr>
                        <a:t>24</a:t>
                      </a:r>
                      <a:endParaRPr lang="en-US" sz="500">
                        <a:latin typeface="Times New Roman"/>
                        <a:ea typeface="Times New Roman"/>
                        <a:cs typeface="Times New Roman"/>
                      </a:endParaRPr>
                    </a:p>
                  </a:txBody>
                  <a:tcPr marL="32848" marR="3284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500">
                          <a:solidFill>
                            <a:srgbClr val="000000"/>
                          </a:solidFill>
                          <a:latin typeface="Arial"/>
                          <a:ea typeface="Times New Roman"/>
                          <a:cs typeface="Times New Roman"/>
                        </a:rPr>
                        <a:t>Status and recommendation of Safety Review Board.</a:t>
                      </a:r>
                      <a:endParaRPr lang="en-US" sz="500">
                        <a:latin typeface="Times New Roman"/>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500">
                        <a:latin typeface="Arial"/>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500">
                        <a:latin typeface="Arial"/>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500" dirty="0">
                        <a:latin typeface="Arial"/>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5257800" y="2057400"/>
            <a:ext cx="3429000" cy="2585323"/>
          </a:xfrm>
          <a:prstGeom prst="rect">
            <a:avLst/>
          </a:prstGeom>
          <a:noFill/>
        </p:spPr>
        <p:txBody>
          <a:bodyPr wrap="square" rtlCol="0">
            <a:spAutoFit/>
          </a:bodyPr>
          <a:lstStyle/>
          <a:p>
            <a:r>
              <a:rPr lang="en-US" dirty="0" smtClean="0"/>
              <a:t>This single page FRR Briefing Outline/Checklist creates a uniform method for reviewing flight readiness.</a:t>
            </a:r>
          </a:p>
          <a:p>
            <a:endParaRPr lang="en-US" dirty="0" smtClean="0"/>
          </a:p>
          <a:p>
            <a:endParaRPr lang="en-US" dirty="0" smtClean="0"/>
          </a:p>
          <a:p>
            <a:r>
              <a:rPr lang="en-US" dirty="0" smtClean="0"/>
              <a:t>The items in the FRR Briefing Outline/Checklist will be covered in the following slides.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Flight Readiness Review Checklist</a:t>
            </a:r>
            <a:endParaRPr lang="en-US" dirty="0"/>
          </a:p>
        </p:txBody>
      </p:sp>
      <p:graphicFrame>
        <p:nvGraphicFramePr>
          <p:cNvPr id="5" name="Table 4"/>
          <p:cNvGraphicFramePr>
            <a:graphicFrameLocks noGrp="1"/>
          </p:cNvGraphicFramePr>
          <p:nvPr/>
        </p:nvGraphicFramePr>
        <p:xfrm>
          <a:off x="304800" y="4648200"/>
          <a:ext cx="8458200" cy="1371600"/>
        </p:xfrm>
        <a:graphic>
          <a:graphicData uri="http://schemas.openxmlformats.org/drawingml/2006/table">
            <a:tbl>
              <a:tblPr/>
              <a:tblGrid>
                <a:gridCol w="1098949"/>
                <a:gridCol w="7359251"/>
              </a:tblGrid>
              <a:tr h="1371600">
                <a:tc>
                  <a:txBody>
                    <a:bodyPr/>
                    <a:lstStyle/>
                    <a:p>
                      <a:pPr marL="0" marR="0" algn="ctr">
                        <a:spcBef>
                          <a:spcPts val="0"/>
                        </a:spcBef>
                        <a:spcAft>
                          <a:spcPts val="0"/>
                        </a:spcAft>
                      </a:pPr>
                      <a:r>
                        <a:rPr lang="en-US" sz="2000" dirty="0">
                          <a:latin typeface="Arial"/>
                          <a:ea typeface="Times New Roman"/>
                          <a:cs typeface="Times New Roman"/>
                        </a:rPr>
                        <a:t>3</a:t>
                      </a:r>
                      <a:endParaRPr lang="en-US" sz="2000" dirty="0">
                        <a:latin typeface="Times New Roman"/>
                        <a:ea typeface="Times New Roman"/>
                        <a:cs typeface="Times New Roman"/>
                      </a:endParaRPr>
                    </a:p>
                  </a:txBody>
                  <a:tcPr marL="32848" marR="3284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2400" dirty="0">
                          <a:latin typeface="Arial"/>
                          <a:ea typeface="Times New Roman"/>
                          <a:cs typeface="Times New Roman"/>
                        </a:rPr>
                        <a:t>Flight Profiles and Flight cards (include back-up test cards/points if applicable).</a:t>
                      </a:r>
                      <a:endParaRPr lang="en-US" sz="2400" dirty="0">
                        <a:latin typeface="Times New Roman"/>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nvGraphicFramePr>
        <p:xfrm>
          <a:off x="304800" y="2895600"/>
          <a:ext cx="8458200" cy="1447800"/>
        </p:xfrm>
        <a:graphic>
          <a:graphicData uri="http://schemas.openxmlformats.org/drawingml/2006/table">
            <a:tbl>
              <a:tblPr/>
              <a:tblGrid>
                <a:gridCol w="1066800"/>
                <a:gridCol w="7391400"/>
              </a:tblGrid>
              <a:tr h="1447800">
                <a:tc>
                  <a:txBody>
                    <a:bodyPr/>
                    <a:lstStyle/>
                    <a:p>
                      <a:pPr marL="0" marR="0" algn="ctr">
                        <a:spcBef>
                          <a:spcPts val="0"/>
                        </a:spcBef>
                        <a:spcAft>
                          <a:spcPts val="0"/>
                        </a:spcAft>
                      </a:pPr>
                      <a:r>
                        <a:rPr lang="en-US" sz="2400" dirty="0">
                          <a:latin typeface="Arial"/>
                          <a:ea typeface="Times New Roman"/>
                          <a:cs typeface="Times New Roman"/>
                        </a:rPr>
                        <a:t>2</a:t>
                      </a:r>
                      <a:endParaRPr lang="en-US" sz="2400" dirty="0">
                        <a:latin typeface="Times New Roman"/>
                        <a:ea typeface="Times New Roman"/>
                        <a:cs typeface="Times New Roman"/>
                      </a:endParaRPr>
                    </a:p>
                  </a:txBody>
                  <a:tcPr marL="32848" marR="3284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2400" dirty="0">
                          <a:solidFill>
                            <a:srgbClr val="000000"/>
                          </a:solidFill>
                          <a:latin typeface="Arial"/>
                          <a:ea typeface="Times New Roman"/>
                          <a:cs typeface="Times New Roman"/>
                        </a:rPr>
                        <a:t>Test Plans &amp; Objectives.</a:t>
                      </a:r>
                      <a:endParaRPr lang="en-US" sz="2400" dirty="0">
                        <a:latin typeface="Times New Roman"/>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nvGraphicFramePr>
        <p:xfrm>
          <a:off x="304800" y="1219200"/>
          <a:ext cx="8458200" cy="1463040"/>
        </p:xfrm>
        <a:graphic>
          <a:graphicData uri="http://schemas.openxmlformats.org/drawingml/2006/table">
            <a:tbl>
              <a:tblPr/>
              <a:tblGrid>
                <a:gridCol w="1098949"/>
                <a:gridCol w="7359251"/>
              </a:tblGrid>
              <a:tr h="381000">
                <a:tc>
                  <a:txBody>
                    <a:bodyPr/>
                    <a:lstStyle/>
                    <a:p>
                      <a:pPr marL="0" marR="0" algn="ctr">
                        <a:spcBef>
                          <a:spcPts val="0"/>
                        </a:spcBef>
                        <a:spcAft>
                          <a:spcPts val="0"/>
                        </a:spcAft>
                      </a:pPr>
                      <a:r>
                        <a:rPr lang="en-US" sz="2400" dirty="0">
                          <a:latin typeface="Arial"/>
                          <a:ea typeface="Times New Roman"/>
                          <a:cs typeface="Times New Roman"/>
                        </a:rPr>
                        <a:t>1</a:t>
                      </a:r>
                      <a:endParaRPr lang="en-US" sz="2400" dirty="0">
                        <a:latin typeface="Times New Roman"/>
                        <a:ea typeface="Times New Roman"/>
                        <a:cs typeface="Times New Roman"/>
                      </a:endParaRPr>
                    </a:p>
                  </a:txBody>
                  <a:tcPr marL="32848" marR="3284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tabLst>
                          <a:tab pos="914400" algn="l"/>
                        </a:tabLst>
                      </a:pPr>
                      <a:r>
                        <a:rPr lang="en-US" sz="2400" dirty="0">
                          <a:latin typeface="Arial"/>
                          <a:ea typeface="Times New Roman"/>
                          <a:cs typeface="Times New Roman"/>
                        </a:rPr>
                        <a:t>Description of System Under Test (SUT) including instrumentation and data system, control room, concept of operation, pilot displays and control room display content.</a:t>
                      </a:r>
                      <a:endParaRPr lang="en-US" sz="2400" dirty="0">
                        <a:latin typeface="Times New Roman"/>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Flight Readiness Review Checklist</a:t>
            </a:r>
            <a:endParaRPr lang="en-US" dirty="0"/>
          </a:p>
        </p:txBody>
      </p:sp>
      <p:graphicFrame>
        <p:nvGraphicFramePr>
          <p:cNvPr id="5" name="Table 4"/>
          <p:cNvGraphicFramePr>
            <a:graphicFrameLocks noGrp="1"/>
          </p:cNvGraphicFramePr>
          <p:nvPr/>
        </p:nvGraphicFramePr>
        <p:xfrm>
          <a:off x="457200" y="4648200"/>
          <a:ext cx="8229600" cy="1447800"/>
        </p:xfrm>
        <a:graphic>
          <a:graphicData uri="http://schemas.openxmlformats.org/drawingml/2006/table">
            <a:tbl>
              <a:tblPr/>
              <a:tblGrid>
                <a:gridCol w="1066800"/>
                <a:gridCol w="7162800"/>
              </a:tblGrid>
              <a:tr h="1447800">
                <a:tc>
                  <a:txBody>
                    <a:bodyPr/>
                    <a:lstStyle/>
                    <a:p>
                      <a:pPr marL="0" marR="0" algn="ctr">
                        <a:spcBef>
                          <a:spcPts val="0"/>
                        </a:spcBef>
                        <a:spcAft>
                          <a:spcPts val="0"/>
                        </a:spcAft>
                      </a:pPr>
                      <a:r>
                        <a:rPr lang="en-US" sz="2400" dirty="0">
                          <a:latin typeface="Arial"/>
                          <a:ea typeface="Times New Roman"/>
                          <a:cs typeface="Times New Roman"/>
                        </a:rPr>
                        <a:t>6</a:t>
                      </a:r>
                      <a:endParaRPr lang="en-US" sz="2400" dirty="0">
                        <a:latin typeface="Times New Roman"/>
                        <a:ea typeface="Times New Roman"/>
                        <a:cs typeface="Times New Roman"/>
                      </a:endParaRPr>
                    </a:p>
                  </a:txBody>
                  <a:tcPr marL="32848" marR="3284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2400" dirty="0">
                          <a:solidFill>
                            <a:srgbClr val="000000"/>
                          </a:solidFill>
                          <a:latin typeface="Arial"/>
                          <a:ea typeface="Times New Roman"/>
                          <a:cs typeface="Times New Roman"/>
                        </a:rPr>
                        <a:t>Planned response to potential anomalies (What Ifs).</a:t>
                      </a:r>
                      <a:endParaRPr lang="en-US" sz="2400" dirty="0">
                        <a:latin typeface="Times New Roman"/>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nvGraphicFramePr>
        <p:xfrm>
          <a:off x="457200" y="2971800"/>
          <a:ext cx="8229600" cy="1371600"/>
        </p:xfrm>
        <a:graphic>
          <a:graphicData uri="http://schemas.openxmlformats.org/drawingml/2006/table">
            <a:tbl>
              <a:tblPr/>
              <a:tblGrid>
                <a:gridCol w="1069247"/>
                <a:gridCol w="7160353"/>
              </a:tblGrid>
              <a:tr h="1371600">
                <a:tc>
                  <a:txBody>
                    <a:bodyPr/>
                    <a:lstStyle/>
                    <a:p>
                      <a:pPr marL="0" marR="0" algn="ctr">
                        <a:spcBef>
                          <a:spcPts val="0"/>
                        </a:spcBef>
                        <a:spcAft>
                          <a:spcPts val="0"/>
                        </a:spcAft>
                      </a:pPr>
                      <a:r>
                        <a:rPr lang="en-US" sz="2400" dirty="0">
                          <a:latin typeface="Arial"/>
                          <a:ea typeface="Times New Roman"/>
                          <a:cs typeface="Times New Roman"/>
                        </a:rPr>
                        <a:t>5</a:t>
                      </a:r>
                      <a:endParaRPr lang="en-US" sz="2400" dirty="0">
                        <a:latin typeface="Times New Roman"/>
                        <a:ea typeface="Times New Roman"/>
                        <a:cs typeface="Times New Roman"/>
                      </a:endParaRPr>
                    </a:p>
                  </a:txBody>
                  <a:tcPr marL="32848" marR="3284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2400" dirty="0">
                          <a:solidFill>
                            <a:srgbClr val="000000"/>
                          </a:solidFill>
                          <a:latin typeface="Arial"/>
                          <a:ea typeface="Times New Roman"/>
                          <a:cs typeface="Times New Roman"/>
                        </a:rPr>
                        <a:t>Ground and Flight Operations Limitations.</a:t>
                      </a:r>
                      <a:endParaRPr lang="en-US" sz="2400" dirty="0">
                        <a:latin typeface="Times New Roman"/>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nvGraphicFramePr>
        <p:xfrm>
          <a:off x="457200" y="1295400"/>
          <a:ext cx="8229600" cy="1402080"/>
        </p:xfrm>
        <a:graphic>
          <a:graphicData uri="http://schemas.openxmlformats.org/drawingml/2006/table">
            <a:tbl>
              <a:tblPr/>
              <a:tblGrid>
                <a:gridCol w="1069248"/>
                <a:gridCol w="7160352"/>
              </a:tblGrid>
              <a:tr h="1402080">
                <a:tc>
                  <a:txBody>
                    <a:bodyPr/>
                    <a:lstStyle/>
                    <a:p>
                      <a:pPr marL="0" marR="0" algn="ctr">
                        <a:spcBef>
                          <a:spcPts val="0"/>
                        </a:spcBef>
                        <a:spcAft>
                          <a:spcPts val="0"/>
                        </a:spcAft>
                      </a:pPr>
                      <a:r>
                        <a:rPr lang="en-US" sz="2400" dirty="0">
                          <a:latin typeface="Arial"/>
                          <a:ea typeface="Times New Roman"/>
                          <a:cs typeface="Times New Roman"/>
                        </a:rPr>
                        <a:t>4</a:t>
                      </a:r>
                      <a:endParaRPr lang="en-US" sz="2400" dirty="0">
                        <a:latin typeface="Times New Roman"/>
                        <a:ea typeface="Times New Roman"/>
                        <a:cs typeface="Times New Roman"/>
                      </a:endParaRPr>
                    </a:p>
                  </a:txBody>
                  <a:tcPr marL="32848" marR="3284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latin typeface="Arial"/>
                          <a:ea typeface="Times New Roman"/>
                          <a:cs typeface="Times New Roman"/>
                        </a:rPr>
                        <a:t>Flight Crew, Ground Crew and Ground/Mission Control system personnel (names, certifications and training).</a:t>
                      </a:r>
                      <a:endParaRPr lang="en-US" sz="2400" dirty="0">
                        <a:latin typeface="Times New Roman"/>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Flight Readiness Review Checklist</a:t>
            </a:r>
            <a:endParaRPr lang="en-US" dirty="0"/>
          </a:p>
        </p:txBody>
      </p:sp>
      <p:graphicFrame>
        <p:nvGraphicFramePr>
          <p:cNvPr id="6" name="Table 5"/>
          <p:cNvGraphicFramePr>
            <a:graphicFrameLocks noGrp="1"/>
          </p:cNvGraphicFramePr>
          <p:nvPr/>
        </p:nvGraphicFramePr>
        <p:xfrm>
          <a:off x="381000" y="1295400"/>
          <a:ext cx="8382000" cy="1447800"/>
        </p:xfrm>
        <a:graphic>
          <a:graphicData uri="http://schemas.openxmlformats.org/drawingml/2006/table">
            <a:tbl>
              <a:tblPr/>
              <a:tblGrid>
                <a:gridCol w="1143000"/>
                <a:gridCol w="7239000"/>
              </a:tblGrid>
              <a:tr h="1447800">
                <a:tc>
                  <a:txBody>
                    <a:bodyPr/>
                    <a:lstStyle/>
                    <a:p>
                      <a:pPr marL="0" marR="0" algn="ctr">
                        <a:spcBef>
                          <a:spcPts val="0"/>
                        </a:spcBef>
                        <a:spcAft>
                          <a:spcPts val="0"/>
                        </a:spcAft>
                      </a:pPr>
                      <a:r>
                        <a:rPr lang="en-US" sz="2400" dirty="0">
                          <a:latin typeface="Arial"/>
                          <a:ea typeface="Times New Roman"/>
                          <a:cs typeface="Times New Roman"/>
                        </a:rPr>
                        <a:t>7</a:t>
                      </a:r>
                      <a:endParaRPr lang="en-US" sz="2400" dirty="0">
                        <a:latin typeface="Times New Roman"/>
                        <a:ea typeface="Times New Roman"/>
                        <a:cs typeface="Times New Roman"/>
                      </a:endParaRPr>
                    </a:p>
                  </a:txBody>
                  <a:tcPr marL="32848" marR="3284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2400" dirty="0">
                          <a:latin typeface="Arial"/>
                          <a:ea typeface="Times New Roman"/>
                          <a:cs typeface="Times New Roman"/>
                        </a:rPr>
                        <a:t>Go/No-Go and knock-it-off criteria.</a:t>
                      </a:r>
                      <a:endParaRPr lang="en-US" sz="2400" dirty="0">
                        <a:latin typeface="Times New Roman"/>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nvGraphicFramePr>
        <p:xfrm>
          <a:off x="381000" y="2971800"/>
          <a:ext cx="8382000" cy="1447800"/>
        </p:xfrm>
        <a:graphic>
          <a:graphicData uri="http://schemas.openxmlformats.org/drawingml/2006/table">
            <a:tbl>
              <a:tblPr/>
              <a:tblGrid>
                <a:gridCol w="1143000"/>
                <a:gridCol w="7239000"/>
              </a:tblGrid>
              <a:tr h="1447800">
                <a:tc>
                  <a:txBody>
                    <a:bodyPr/>
                    <a:lstStyle/>
                    <a:p>
                      <a:pPr marL="0" marR="0" algn="ctr">
                        <a:spcBef>
                          <a:spcPts val="0"/>
                        </a:spcBef>
                        <a:spcAft>
                          <a:spcPts val="0"/>
                        </a:spcAft>
                      </a:pPr>
                      <a:r>
                        <a:rPr lang="en-US" sz="2400" dirty="0">
                          <a:latin typeface="Arial"/>
                          <a:ea typeface="Times New Roman"/>
                          <a:cs typeface="Times New Roman"/>
                        </a:rPr>
                        <a:t>8</a:t>
                      </a:r>
                      <a:endParaRPr lang="en-US" sz="2400" dirty="0">
                        <a:latin typeface="Times New Roman"/>
                        <a:ea typeface="Times New Roman"/>
                        <a:cs typeface="Times New Roman"/>
                      </a:endParaRPr>
                    </a:p>
                  </a:txBody>
                  <a:tcPr marL="32848" marR="3284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2400" dirty="0">
                          <a:solidFill>
                            <a:srgbClr val="000000"/>
                          </a:solidFill>
                          <a:latin typeface="Arial"/>
                          <a:ea typeface="Times New Roman"/>
                          <a:cs typeface="Times New Roman"/>
                        </a:rPr>
                        <a:t>Aircraft tests, retests, and laboratory tests that have been completed, including anomalies identified and the corrective action taken. </a:t>
                      </a:r>
                      <a:endParaRPr lang="en-US" sz="2400" dirty="0">
                        <a:latin typeface="Times New Roman"/>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nvGraphicFramePr>
        <p:xfrm>
          <a:off x="381000" y="4648200"/>
          <a:ext cx="8305800" cy="1463040"/>
        </p:xfrm>
        <a:graphic>
          <a:graphicData uri="http://schemas.openxmlformats.org/drawingml/2006/table">
            <a:tbl>
              <a:tblPr/>
              <a:tblGrid>
                <a:gridCol w="1143000"/>
                <a:gridCol w="7162800"/>
              </a:tblGrid>
              <a:tr h="297224">
                <a:tc>
                  <a:txBody>
                    <a:bodyPr/>
                    <a:lstStyle/>
                    <a:p>
                      <a:pPr marL="0" marR="0" algn="ctr">
                        <a:spcBef>
                          <a:spcPts val="0"/>
                        </a:spcBef>
                        <a:spcAft>
                          <a:spcPts val="0"/>
                        </a:spcAft>
                      </a:pPr>
                      <a:r>
                        <a:rPr lang="en-US" sz="2400" dirty="0">
                          <a:latin typeface="Arial"/>
                          <a:ea typeface="Times New Roman"/>
                          <a:cs typeface="Times New Roman"/>
                        </a:rPr>
                        <a:t>9</a:t>
                      </a:r>
                      <a:endParaRPr lang="en-US" sz="2400" dirty="0">
                        <a:latin typeface="Times New Roman"/>
                        <a:ea typeface="Times New Roman"/>
                        <a:cs typeface="Times New Roman"/>
                      </a:endParaRPr>
                    </a:p>
                  </a:txBody>
                  <a:tcPr marL="32848" marR="3284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2400" dirty="0">
                          <a:solidFill>
                            <a:srgbClr val="000000"/>
                          </a:solidFill>
                          <a:latin typeface="Arial"/>
                          <a:ea typeface="Times New Roman"/>
                          <a:cs typeface="Times New Roman"/>
                        </a:rPr>
                        <a:t>System Pedigree, including test procedure, service life history, scheduled maintenance and calibrations. Verify Quality Plan compliance to quality processes &amp; procedures.</a:t>
                      </a:r>
                      <a:endParaRPr lang="en-US" sz="2400" dirty="0">
                        <a:latin typeface="Times New Roman"/>
                        <a:ea typeface="Times New Roman"/>
                        <a:cs typeface="Times New Roman"/>
                      </a:endParaRPr>
                    </a:p>
                  </a:txBody>
                  <a:tcPr marL="32848" marR="32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3/6/2008 12:03:03 PM&quot;&gt;&lt;Slide id=&quot;335&quot; dur=&quot;.609375&quot;/&gt;&lt;Slide id=&quot;337&quot; dur=&quot;13.53516&quot;/&gt;&lt;Slide id=&quot;335&quot; dur=&quot;.765625&quot;/&gt;&lt;Slide id=&quot;337&quot; dur=&quot;4.699219&quot;/&gt;&lt;Slide id=&quot;312&quot; dur=&quot;2.902344&quot;/&gt;&lt;Slide id=&quot;313&quot; dur=&quot;7.195313&quot;/&gt;&lt;Slide id=&quot;316&quot; dur=&quot;10.69141&quot;/&gt;&lt;Slide id=&quot;317&quot; dur=&quot;1.734375&quot;/&gt;&lt;Slide id=&quot;336&quot; dur=&quot;1.703125&quot;/&gt;&lt;Slide id=&quot;338&quot; dur=&quot;1&quot;/&gt;&lt;/Timings&gt;&lt;/WMTools&gt;"/>
  <p:tag name="ID" val="44009191.6036921296"/>
</p:tagLst>
</file>

<file path=ppt/theme/theme1.xml><?xml version="1.0" encoding="utf-8"?>
<a:theme xmlns:a="http://schemas.openxmlformats.org/drawingml/2006/main" name="corp_ppt_020909">
  <a:themeElements>
    <a:clrScheme name="Office Theme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fontScheme name="Office Theme">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CC00"/>
        </a:folHlink>
      </a:clrScheme>
      <a:clrMap bg1="lt1" tx1="dk1" bg2="lt2" tx2="dk2" accent1="accent1" accent2="accent2" accent3="accent3" accent4="accent4" accent5="accent5" accent6="accent6" hlink="hlink" folHlink="folHlink"/>
    </a:extraClrScheme>
    <a:extraClrScheme>
      <a:clrScheme name="Office Theme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corp_ppt_020909</Template>
  <TotalTime>660</TotalTime>
  <Words>1280</Words>
  <Application>Microsoft Office PowerPoint</Application>
  <PresentationFormat>On-screen Show (4:3)</PresentationFormat>
  <Paragraphs>194</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corp_ppt_020909</vt:lpstr>
      <vt:lpstr>Slide 1</vt:lpstr>
      <vt:lpstr>Northrop Grumman Aerospace Systems</vt:lpstr>
      <vt:lpstr>Flight Test Reviews</vt:lpstr>
      <vt:lpstr>Flight Readiness Review (FRR)</vt:lpstr>
      <vt:lpstr>Executive Review Board</vt:lpstr>
      <vt:lpstr>Flight Readiness Review Checklist</vt:lpstr>
      <vt:lpstr>Flight Readiness Review Checklist</vt:lpstr>
      <vt:lpstr>Flight Readiness Review Checklist</vt:lpstr>
      <vt:lpstr>Flight Readiness Review Checklist</vt:lpstr>
      <vt:lpstr>Flight Readiness Review Checklist</vt:lpstr>
      <vt:lpstr>Flight Readiness Review Checklist</vt:lpstr>
      <vt:lpstr>Flight Readiness Review Checklist</vt:lpstr>
      <vt:lpstr>Flight Readiness Review Checklist</vt:lpstr>
      <vt:lpstr>Flight Readiness Review Checklist</vt:lpstr>
      <vt:lpstr>Conclusions</vt:lpstr>
      <vt:lpstr>Questions</vt:lpstr>
      <vt:lpstr>Slide 17</vt:lpstr>
    </vt:vector>
  </TitlesOfParts>
  <Company>Northrop Grumman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mizukry2</dc:creator>
  <cp:lastModifiedBy>ettinbo</cp:lastModifiedBy>
  <cp:revision>70</cp:revision>
  <dcterms:created xsi:type="dcterms:W3CDTF">2009-10-05T18:21:16Z</dcterms:created>
  <dcterms:modified xsi:type="dcterms:W3CDTF">2010-04-30T03:06:38Z</dcterms:modified>
</cp:coreProperties>
</file>